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Archivo Black"/>
      <p:regular r:id="rId28"/>
    </p:embeddedFont>
    <p:embeddedFont>
      <p:font typeface="Open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33" roundtripDataSignature="AMtx7miad9J2qzuCz+YeViCDiiV0tff68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ArchivoBlack-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italic.fntdata"/><Relationship Id="rId30" Type="http://schemas.openxmlformats.org/officeDocument/2006/relationships/font" Target="fonts/OpenSans-bold.fntdata"/><Relationship Id="rId11" Type="http://schemas.openxmlformats.org/officeDocument/2006/relationships/slide" Target="slides/slide6.xml"/><Relationship Id="rId33" Type="http://customschemas.google.com/relationships/presentationmetadata" Target="metadata"/><Relationship Id="rId10" Type="http://schemas.openxmlformats.org/officeDocument/2006/relationships/slide" Target="slides/slide5.xml"/><Relationship Id="rId32"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cf9d56a71b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cf9d56a71b_0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cf9d56a71b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cf9d56a71b_1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cf9d56a71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cf9d56a71b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cf9d56a71b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cf9d56a71b_1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cf9d56a71b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cf9d56a71b_1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cf9d56a71b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cf9d56a71b_1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cf9d56a71b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cf9d56a71b_1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2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2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2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2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8"/>
          <p:cNvSpPr/>
          <p:nvPr>
            <p:ph idx="2" type="pic"/>
          </p:nvPr>
        </p:nvSpPr>
        <p:spPr>
          <a:xfrm>
            <a:off x="1792288" y="612775"/>
            <a:ext cx="5486400" cy="4114800"/>
          </a:xfrm>
          <a:prstGeom prst="rect">
            <a:avLst/>
          </a:prstGeom>
          <a:noFill/>
          <a:ln>
            <a:noFill/>
          </a:ln>
        </p:spPr>
      </p:sp>
      <p:sp>
        <p:nvSpPr>
          <p:cNvPr id="64" name="Google Shape;64;p2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drive.google.com/file/d/10owLvTUf6WS-wul210Qk-AnS_6JpWWGG/view" TargetMode="Externa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drive.google.com/file/d/11KAW01DmRgmZUaiCjnPZk7680NltbYUs/view" TargetMode="Externa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10.png"/><Relationship Id="rId5" Type="http://schemas.openxmlformats.org/officeDocument/2006/relationships/image" Target="../media/image15.jpg"/><Relationship Id="rId6"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421"/>
        </a:solidFill>
      </p:bgPr>
    </p:bg>
    <p:spTree>
      <p:nvGrpSpPr>
        <p:cNvPr id="83" name="Shape 83"/>
        <p:cNvGrpSpPr/>
        <p:nvPr/>
      </p:nvGrpSpPr>
      <p:grpSpPr>
        <a:xfrm>
          <a:off x="0" y="0"/>
          <a:ext cx="0" cy="0"/>
          <a:chOff x="0" y="0"/>
          <a:chExt cx="0" cy="0"/>
        </a:xfrm>
      </p:grpSpPr>
      <p:sp>
        <p:nvSpPr>
          <p:cNvPr id="84" name="Google Shape;84;p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18999"/>
            </a:blip>
            <a:stretch>
              <a:fillRect b="0" l="-5372" r="-5372" t="0"/>
            </a:stretch>
          </a:blipFill>
          <a:ln>
            <a:noFill/>
          </a:ln>
        </p:spPr>
      </p:sp>
      <p:sp>
        <p:nvSpPr>
          <p:cNvPr id="85" name="Google Shape;85;p1"/>
          <p:cNvSpPr txBox="1"/>
          <p:nvPr/>
        </p:nvSpPr>
        <p:spPr>
          <a:xfrm>
            <a:off x="3123449" y="3938550"/>
            <a:ext cx="12041100" cy="2409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7282">
                <a:solidFill>
                  <a:srgbClr val="FFFFFF"/>
                </a:solidFill>
                <a:latin typeface="Archivo Black"/>
                <a:ea typeface="Archivo Black"/>
                <a:cs typeface="Archivo Black"/>
                <a:sym typeface="Archivo Black"/>
              </a:rPr>
              <a:t>PEDESTRIAN</a:t>
            </a:r>
            <a:endParaRPr sz="7282">
              <a:solidFill>
                <a:srgbClr val="FFFFFF"/>
              </a:solidFill>
              <a:latin typeface="Archivo Black"/>
              <a:ea typeface="Archivo Black"/>
              <a:cs typeface="Archivo Black"/>
              <a:sym typeface="Archivo Black"/>
            </a:endParaRPr>
          </a:p>
          <a:p>
            <a:pPr indent="0" lvl="0" marL="0" marR="0" rtl="0" algn="ctr">
              <a:lnSpc>
                <a:spcPct val="115000"/>
              </a:lnSpc>
              <a:spcBef>
                <a:spcPts val="0"/>
              </a:spcBef>
              <a:spcAft>
                <a:spcPts val="0"/>
              </a:spcAft>
              <a:buNone/>
            </a:pPr>
            <a:r>
              <a:rPr lang="en-US" sz="7282">
                <a:solidFill>
                  <a:srgbClr val="FFFFFF"/>
                </a:solidFill>
                <a:latin typeface="Archivo Black"/>
                <a:ea typeface="Archivo Black"/>
                <a:cs typeface="Archivo Black"/>
                <a:sym typeface="Archivo Black"/>
              </a:rPr>
              <a:t>SECONDHAND SMOKE</a:t>
            </a:r>
            <a:endParaRPr sz="7282">
              <a:solidFill>
                <a:srgbClr val="FFFFFF"/>
              </a:solidFill>
              <a:latin typeface="Archivo Black"/>
              <a:ea typeface="Archivo Black"/>
              <a:cs typeface="Archivo Black"/>
              <a:sym typeface="Archivo Black"/>
            </a:endParaRPr>
          </a:p>
        </p:txBody>
      </p:sp>
      <p:sp>
        <p:nvSpPr>
          <p:cNvPr id="86" name="Google Shape;86;p1"/>
          <p:cNvSpPr txBox="1"/>
          <p:nvPr/>
        </p:nvSpPr>
        <p:spPr>
          <a:xfrm>
            <a:off x="6002908" y="8677910"/>
            <a:ext cx="6282184"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FFFFFF"/>
                </a:solidFill>
                <a:latin typeface="Open Sans"/>
                <a:ea typeface="Open Sans"/>
                <a:cs typeface="Open Sans"/>
                <a:sym typeface="Open Sans"/>
              </a:rPr>
              <a:t>Reina Dissa &amp; Mateo Alexander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421"/>
        </a:solidFill>
      </p:bgPr>
    </p:bg>
    <p:spTree>
      <p:nvGrpSpPr>
        <p:cNvPr id="167" name="Shape 167"/>
        <p:cNvGrpSpPr/>
        <p:nvPr/>
      </p:nvGrpSpPr>
      <p:grpSpPr>
        <a:xfrm>
          <a:off x="0" y="0"/>
          <a:ext cx="0" cy="0"/>
          <a:chOff x="0" y="0"/>
          <a:chExt cx="0" cy="0"/>
        </a:xfrm>
      </p:grpSpPr>
      <p:pic>
        <p:nvPicPr>
          <p:cNvPr id="168" name="Google Shape;168;p10" title="IMG_3592.MOV">
            <a:hlinkClick r:id="rId3"/>
          </p:cNvPr>
          <p:cNvPicPr preferRelativeResize="0"/>
          <p:nvPr/>
        </p:nvPicPr>
        <p:blipFill>
          <a:blip r:embed="rId4">
            <a:alphaModFix/>
          </a:blip>
          <a:stretch>
            <a:fillRect/>
          </a:stretch>
        </p:blipFill>
        <p:spPr>
          <a:xfrm>
            <a:off x="961113" y="540626"/>
            <a:ext cx="16365773" cy="9205753"/>
          </a:xfrm>
          <a:prstGeom prst="rect">
            <a:avLst/>
          </a:prstGeom>
          <a:noFill/>
          <a:ln>
            <a:noFill/>
          </a:ln>
        </p:spPr>
      </p:pic>
      <p:sp>
        <p:nvSpPr>
          <p:cNvPr id="169" name="Google Shape;169;p10"/>
          <p:cNvSpPr txBox="1"/>
          <p:nvPr/>
        </p:nvSpPr>
        <p:spPr>
          <a:xfrm>
            <a:off x="1316250" y="739125"/>
            <a:ext cx="8665500" cy="107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7000">
                <a:solidFill>
                  <a:schemeClr val="lt1"/>
                </a:solidFill>
                <a:latin typeface="Archivo Black"/>
                <a:ea typeface="Archivo Black"/>
                <a:cs typeface="Archivo Black"/>
                <a:sym typeface="Archivo Black"/>
              </a:rPr>
              <a:t>TESTING OUT</a:t>
            </a:r>
            <a:endParaRPr sz="7000">
              <a:solidFill>
                <a:schemeClr val="lt1"/>
              </a:solidFill>
              <a:latin typeface="Archivo Black"/>
              <a:ea typeface="Archivo Black"/>
              <a:cs typeface="Archivo Black"/>
              <a:sym typeface="Archivo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421"/>
        </a:solidFill>
      </p:bgPr>
    </p:bg>
    <p:spTree>
      <p:nvGrpSpPr>
        <p:cNvPr id="173" name="Shape 173"/>
        <p:cNvGrpSpPr/>
        <p:nvPr/>
      </p:nvGrpSpPr>
      <p:grpSpPr>
        <a:xfrm>
          <a:off x="0" y="0"/>
          <a:ext cx="0" cy="0"/>
          <a:chOff x="0" y="0"/>
          <a:chExt cx="0" cy="0"/>
        </a:xfrm>
      </p:grpSpPr>
      <p:pic>
        <p:nvPicPr>
          <p:cNvPr id="174" name="Google Shape;174;g2cf9d56a71b_0_71" title="IMG_3637.MOV">
            <a:hlinkClick r:id="rId3"/>
          </p:cNvPr>
          <p:cNvPicPr preferRelativeResize="0"/>
          <p:nvPr/>
        </p:nvPicPr>
        <p:blipFill>
          <a:blip r:embed="rId4">
            <a:alphaModFix/>
          </a:blip>
          <a:stretch>
            <a:fillRect/>
          </a:stretch>
        </p:blipFill>
        <p:spPr>
          <a:xfrm>
            <a:off x="961125" y="540625"/>
            <a:ext cx="16365750" cy="9205733"/>
          </a:xfrm>
          <a:prstGeom prst="rect">
            <a:avLst/>
          </a:prstGeom>
          <a:noFill/>
          <a:ln>
            <a:noFill/>
          </a:ln>
        </p:spPr>
      </p:pic>
      <p:sp>
        <p:nvSpPr>
          <p:cNvPr id="175" name="Google Shape;175;g2cf9d56a71b_0_71"/>
          <p:cNvSpPr txBox="1"/>
          <p:nvPr/>
        </p:nvSpPr>
        <p:spPr>
          <a:xfrm>
            <a:off x="1442025" y="811025"/>
            <a:ext cx="8665500" cy="107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7000">
                <a:solidFill>
                  <a:schemeClr val="lt1"/>
                </a:solidFill>
                <a:latin typeface="Archivo Black"/>
                <a:ea typeface="Archivo Black"/>
                <a:cs typeface="Archivo Black"/>
                <a:sym typeface="Archivo Black"/>
              </a:rPr>
              <a:t>TRIAL RUN</a:t>
            </a:r>
            <a:endParaRPr sz="7000">
              <a:solidFill>
                <a:schemeClr val="lt1"/>
              </a:solidFill>
              <a:latin typeface="Archivo Black"/>
              <a:ea typeface="Archivo Black"/>
              <a:cs typeface="Archivo Black"/>
              <a:sym typeface="Archivo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421"/>
        </a:solidFill>
      </p:bgPr>
    </p:bg>
    <p:spTree>
      <p:nvGrpSpPr>
        <p:cNvPr id="179" name="Shape 179"/>
        <p:cNvGrpSpPr/>
        <p:nvPr/>
      </p:nvGrpSpPr>
      <p:grpSpPr>
        <a:xfrm>
          <a:off x="0" y="0"/>
          <a:ext cx="0" cy="0"/>
          <a:chOff x="0" y="0"/>
          <a:chExt cx="0" cy="0"/>
        </a:xfrm>
      </p:grpSpPr>
      <p:sp>
        <p:nvSpPr>
          <p:cNvPr id="180" name="Google Shape;180;g2cf9d56a71b_1_9"/>
          <p:cNvSpPr txBox="1"/>
          <p:nvPr/>
        </p:nvSpPr>
        <p:spPr>
          <a:xfrm>
            <a:off x="922575" y="685925"/>
            <a:ext cx="9565500" cy="2316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7000">
                <a:solidFill>
                  <a:schemeClr val="lt1"/>
                </a:solidFill>
                <a:latin typeface="Archivo Black"/>
                <a:ea typeface="Archivo Black"/>
                <a:cs typeface="Archivo Black"/>
                <a:sym typeface="Archivo Black"/>
              </a:rPr>
              <a:t>THE</a:t>
            </a:r>
            <a:endParaRPr sz="7000">
              <a:solidFill>
                <a:schemeClr val="lt1"/>
              </a:solidFill>
              <a:latin typeface="Archivo Black"/>
              <a:ea typeface="Archivo Black"/>
              <a:cs typeface="Archivo Black"/>
              <a:sym typeface="Archivo Black"/>
            </a:endParaRPr>
          </a:p>
          <a:p>
            <a:pPr indent="0" lvl="0" marL="0" marR="0" rtl="0" algn="l">
              <a:lnSpc>
                <a:spcPct val="115000"/>
              </a:lnSpc>
              <a:spcBef>
                <a:spcPts val="0"/>
              </a:spcBef>
              <a:spcAft>
                <a:spcPts val="0"/>
              </a:spcAft>
              <a:buNone/>
            </a:pPr>
            <a:r>
              <a:rPr lang="en-US" sz="7000">
                <a:solidFill>
                  <a:schemeClr val="lt1"/>
                </a:solidFill>
                <a:latin typeface="Archivo Black"/>
                <a:ea typeface="Archivo Black"/>
                <a:cs typeface="Archivo Black"/>
                <a:sym typeface="Archivo Black"/>
              </a:rPr>
              <a:t>OBSERVATION</a:t>
            </a:r>
            <a:endParaRPr sz="7000">
              <a:solidFill>
                <a:schemeClr val="lt1"/>
              </a:solidFill>
              <a:latin typeface="Archivo Black"/>
              <a:ea typeface="Archivo Black"/>
              <a:cs typeface="Archivo Black"/>
              <a:sym typeface="Archivo Black"/>
            </a:endParaRPr>
          </a:p>
        </p:txBody>
      </p:sp>
      <p:pic>
        <p:nvPicPr>
          <p:cNvPr id="181" name="Google Shape;181;g2cf9d56a71b_1_9"/>
          <p:cNvPicPr preferRelativeResize="0"/>
          <p:nvPr/>
        </p:nvPicPr>
        <p:blipFill>
          <a:blip r:embed="rId3">
            <a:alphaModFix/>
          </a:blip>
          <a:stretch>
            <a:fillRect/>
          </a:stretch>
        </p:blipFill>
        <p:spPr>
          <a:xfrm>
            <a:off x="8578025" y="685925"/>
            <a:ext cx="9059525" cy="9059525"/>
          </a:xfrm>
          <a:prstGeom prst="rect">
            <a:avLst/>
          </a:prstGeom>
          <a:noFill/>
          <a:ln>
            <a:noFill/>
          </a:ln>
        </p:spPr>
      </p:pic>
      <p:sp>
        <p:nvSpPr>
          <p:cNvPr id="182" name="Google Shape;182;g2cf9d56a71b_1_9"/>
          <p:cNvSpPr/>
          <p:nvPr/>
        </p:nvSpPr>
        <p:spPr>
          <a:xfrm>
            <a:off x="13524775" y="88425"/>
            <a:ext cx="1385100" cy="680400"/>
          </a:xfrm>
          <a:prstGeom prst="wedgeRectCallout">
            <a:avLst>
              <a:gd fmla="val -20283" name="adj1"/>
              <a:gd fmla="val 93225" name="adj2"/>
            </a:avLst>
          </a:prstGeom>
          <a:solidFill>
            <a:srgbClr val="FECA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chivo Black"/>
                <a:ea typeface="Archivo Black"/>
                <a:cs typeface="Archivo Black"/>
                <a:sym typeface="Archivo Black"/>
              </a:rPr>
              <a:t>START</a:t>
            </a:r>
            <a:endParaRPr>
              <a:latin typeface="Archivo Black"/>
              <a:ea typeface="Archivo Black"/>
              <a:cs typeface="Archivo Black"/>
              <a:sym typeface="Archivo Black"/>
            </a:endParaRPr>
          </a:p>
        </p:txBody>
      </p:sp>
      <p:sp>
        <p:nvSpPr>
          <p:cNvPr id="183" name="Google Shape;183;g2cf9d56a71b_1_9"/>
          <p:cNvSpPr/>
          <p:nvPr/>
        </p:nvSpPr>
        <p:spPr>
          <a:xfrm>
            <a:off x="12256088" y="2582250"/>
            <a:ext cx="1703400" cy="680400"/>
          </a:xfrm>
          <a:prstGeom prst="wedgeRectCallout">
            <a:avLst>
              <a:gd fmla="val -20283" name="adj1"/>
              <a:gd fmla="val 93225" name="adj2"/>
            </a:avLst>
          </a:prstGeom>
          <a:solidFill>
            <a:srgbClr val="FECA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chivo Black"/>
                <a:ea typeface="Archivo Black"/>
                <a:cs typeface="Archivo Black"/>
                <a:sym typeface="Archivo Black"/>
              </a:rPr>
              <a:t>STRAVA</a:t>
            </a:r>
            <a:endParaRPr>
              <a:latin typeface="Archivo Black"/>
              <a:ea typeface="Archivo Black"/>
              <a:cs typeface="Archivo Black"/>
              <a:sym typeface="Archivo Black"/>
            </a:endParaRPr>
          </a:p>
          <a:p>
            <a:pPr indent="0" lvl="0" marL="0" rtl="0" algn="ctr">
              <a:spcBef>
                <a:spcPts val="0"/>
              </a:spcBef>
              <a:spcAft>
                <a:spcPts val="0"/>
              </a:spcAft>
              <a:buNone/>
            </a:pPr>
            <a:r>
              <a:rPr lang="en-US">
                <a:latin typeface="Archivo Black"/>
                <a:ea typeface="Archivo Black"/>
                <a:cs typeface="Archivo Black"/>
                <a:sym typeface="Archivo Black"/>
              </a:rPr>
              <a:t>START</a:t>
            </a:r>
            <a:endParaRPr>
              <a:latin typeface="Archivo Black"/>
              <a:ea typeface="Archivo Black"/>
              <a:cs typeface="Archivo Black"/>
              <a:sym typeface="Archivo Black"/>
            </a:endParaRPr>
          </a:p>
        </p:txBody>
      </p:sp>
      <p:sp>
        <p:nvSpPr>
          <p:cNvPr id="184" name="Google Shape;184;g2cf9d56a71b_1_9"/>
          <p:cNvSpPr/>
          <p:nvPr/>
        </p:nvSpPr>
        <p:spPr>
          <a:xfrm>
            <a:off x="15138988" y="583675"/>
            <a:ext cx="1703400" cy="680400"/>
          </a:xfrm>
          <a:prstGeom prst="wedgeRectCallout">
            <a:avLst>
              <a:gd fmla="val -20283" name="adj1"/>
              <a:gd fmla="val 93225" name="adj2"/>
            </a:avLst>
          </a:prstGeom>
          <a:solidFill>
            <a:srgbClr val="FECA2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chivo Black"/>
                <a:ea typeface="Archivo Black"/>
                <a:cs typeface="Archivo Black"/>
                <a:sym typeface="Archivo Black"/>
              </a:rPr>
              <a:t>FINISH OBSERVATION</a:t>
            </a:r>
            <a:endParaRPr>
              <a:latin typeface="Archivo Black"/>
              <a:ea typeface="Archivo Black"/>
              <a:cs typeface="Archivo Black"/>
              <a:sym typeface="Archivo Black"/>
            </a:endParaRPr>
          </a:p>
        </p:txBody>
      </p:sp>
      <p:pic>
        <p:nvPicPr>
          <p:cNvPr id="185" name="Google Shape;185;g2cf9d56a71b_1_9"/>
          <p:cNvPicPr preferRelativeResize="0"/>
          <p:nvPr/>
        </p:nvPicPr>
        <p:blipFill>
          <a:blip r:embed="rId4">
            <a:alphaModFix/>
          </a:blip>
          <a:stretch>
            <a:fillRect/>
          </a:stretch>
        </p:blipFill>
        <p:spPr>
          <a:xfrm>
            <a:off x="5836600" y="7286975"/>
            <a:ext cx="2458475" cy="2458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421"/>
        </a:solidFill>
      </p:bgPr>
    </p:bg>
    <p:spTree>
      <p:nvGrpSpPr>
        <p:cNvPr id="189" name="Shape 189"/>
        <p:cNvGrpSpPr/>
        <p:nvPr/>
      </p:nvGrpSpPr>
      <p:grpSpPr>
        <a:xfrm>
          <a:off x="0" y="0"/>
          <a:ext cx="0" cy="0"/>
          <a:chOff x="0" y="0"/>
          <a:chExt cx="0" cy="0"/>
        </a:xfrm>
      </p:grpSpPr>
      <p:sp>
        <p:nvSpPr>
          <p:cNvPr id="190" name="Google Shape;190;g2cf9d56a71b_0_9"/>
          <p:cNvSpPr/>
          <p:nvPr/>
        </p:nvSpPr>
        <p:spPr>
          <a:xfrm>
            <a:off x="0" y="0"/>
            <a:ext cx="18288000" cy="10278000"/>
          </a:xfrm>
          <a:prstGeom prst="rect">
            <a:avLst/>
          </a:prstGeom>
          <a:solidFill>
            <a:srgbClr val="3A3A3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91" name="Google Shape;191;g2cf9d56a71b_0_9"/>
          <p:cNvPicPr preferRelativeResize="0"/>
          <p:nvPr/>
        </p:nvPicPr>
        <p:blipFill rotWithShape="1">
          <a:blip r:embed="rId3">
            <a:alphaModFix/>
          </a:blip>
          <a:srcRect b="0" l="12929" r="2895" t="0"/>
          <a:stretch/>
        </p:blipFill>
        <p:spPr>
          <a:xfrm>
            <a:off x="2894125" y="4500"/>
            <a:ext cx="15393874" cy="10278001"/>
          </a:xfrm>
          <a:prstGeom prst="rect">
            <a:avLst/>
          </a:prstGeom>
          <a:noFill/>
          <a:ln>
            <a:noFill/>
          </a:ln>
        </p:spPr>
      </p:pic>
      <p:sp>
        <p:nvSpPr>
          <p:cNvPr id="192" name="Google Shape;192;g2cf9d56a71b_0_9"/>
          <p:cNvSpPr txBox="1"/>
          <p:nvPr/>
        </p:nvSpPr>
        <p:spPr>
          <a:xfrm>
            <a:off x="917600" y="849925"/>
            <a:ext cx="8665500" cy="3555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7000">
                <a:solidFill>
                  <a:srgbClr val="FFFFFF"/>
                </a:solidFill>
                <a:latin typeface="Archivo Black"/>
                <a:ea typeface="Archivo Black"/>
                <a:cs typeface="Archivo Black"/>
                <a:sym typeface="Archivo Black"/>
              </a:rPr>
              <a:t>WHERE WE FOUND SMOKERS</a:t>
            </a:r>
            <a:r>
              <a:rPr baseline="30000" lang="en-US" sz="7000">
                <a:solidFill>
                  <a:srgbClr val="FFFFFF"/>
                </a:solidFill>
                <a:latin typeface="Archivo Black"/>
                <a:ea typeface="Archivo Black"/>
                <a:cs typeface="Archivo Black"/>
                <a:sym typeface="Archivo Black"/>
              </a:rPr>
              <a:t>*</a:t>
            </a:r>
            <a:endParaRPr baseline="30000" sz="7000">
              <a:latin typeface="Archivo Black"/>
              <a:ea typeface="Archivo Black"/>
              <a:cs typeface="Archivo Black"/>
              <a:sym typeface="Archivo Black"/>
            </a:endParaRPr>
          </a:p>
        </p:txBody>
      </p:sp>
      <p:grpSp>
        <p:nvGrpSpPr>
          <p:cNvPr id="193" name="Google Shape;193;g2cf9d56a71b_0_9"/>
          <p:cNvGrpSpPr/>
          <p:nvPr/>
        </p:nvGrpSpPr>
        <p:grpSpPr>
          <a:xfrm>
            <a:off x="7464854" y="2546577"/>
            <a:ext cx="5015740" cy="7483307"/>
            <a:chOff x="7386725" y="2344025"/>
            <a:chExt cx="5010730" cy="7878824"/>
          </a:xfrm>
        </p:grpSpPr>
        <p:sp>
          <p:nvSpPr>
            <p:cNvPr id="194" name="Google Shape;194;g2cf9d56a71b_0_9"/>
            <p:cNvSpPr/>
            <p:nvPr/>
          </p:nvSpPr>
          <p:spPr>
            <a:xfrm>
              <a:off x="8089583" y="4090988"/>
              <a:ext cx="48577" cy="40957"/>
            </a:xfrm>
            <a:custGeom>
              <a:rect b="b" l="l" r="r" t="t"/>
              <a:pathLst>
                <a:path extrusionOk="0" h="54610" w="64770">
                  <a:moveTo>
                    <a:pt x="26670" y="54610"/>
                  </a:moveTo>
                  <a:cubicBezTo>
                    <a:pt x="2540" y="36830"/>
                    <a:pt x="1270" y="25400"/>
                    <a:pt x="3810" y="19050"/>
                  </a:cubicBezTo>
                  <a:cubicBezTo>
                    <a:pt x="6350" y="12700"/>
                    <a:pt x="15240" y="5080"/>
                    <a:pt x="21590" y="3810"/>
                  </a:cubicBezTo>
                  <a:cubicBezTo>
                    <a:pt x="27940" y="2540"/>
                    <a:pt x="39370" y="5080"/>
                    <a:pt x="44450" y="10160"/>
                  </a:cubicBezTo>
                  <a:cubicBezTo>
                    <a:pt x="49530" y="15240"/>
                    <a:pt x="53340" y="25400"/>
                    <a:pt x="52070" y="33020"/>
                  </a:cubicBezTo>
                  <a:cubicBezTo>
                    <a:pt x="50800" y="39370"/>
                    <a:pt x="44450" y="48260"/>
                    <a:pt x="38100" y="52070"/>
                  </a:cubicBezTo>
                  <a:cubicBezTo>
                    <a:pt x="31750" y="54610"/>
                    <a:pt x="19050" y="54610"/>
                    <a:pt x="13970" y="50800"/>
                  </a:cubicBezTo>
                  <a:cubicBezTo>
                    <a:pt x="7620" y="45720"/>
                    <a:pt x="0" y="29210"/>
                    <a:pt x="2540" y="21590"/>
                  </a:cubicBezTo>
                  <a:cubicBezTo>
                    <a:pt x="6350" y="12700"/>
                    <a:pt x="29210" y="0"/>
                    <a:pt x="39370" y="1270"/>
                  </a:cubicBezTo>
                  <a:cubicBezTo>
                    <a:pt x="49530" y="3810"/>
                    <a:pt x="63500" y="19050"/>
                    <a:pt x="64770" y="27940"/>
                  </a:cubicBezTo>
                  <a:cubicBezTo>
                    <a:pt x="64770" y="36830"/>
                    <a:pt x="46990" y="54610"/>
                    <a:pt x="46990" y="54610"/>
                  </a:cubicBezTo>
                </a:path>
              </a:pathLst>
            </a:custGeom>
            <a:solidFill>
              <a:srgbClr val="0571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cf9d56a71b_0_9"/>
            <p:cNvSpPr/>
            <p:nvPr/>
          </p:nvSpPr>
          <p:spPr>
            <a:xfrm>
              <a:off x="9471660" y="8585835"/>
              <a:ext cx="111443" cy="116205"/>
            </a:xfrm>
            <a:custGeom>
              <a:rect b="b" l="l" r="r" t="t"/>
              <a:pathLst>
                <a:path extrusionOk="0" h="154940" w="148590">
                  <a:moveTo>
                    <a:pt x="148590" y="53340"/>
                  </a:moveTo>
                  <a:cubicBezTo>
                    <a:pt x="144780" y="107950"/>
                    <a:pt x="125730" y="137160"/>
                    <a:pt x="106680" y="146050"/>
                  </a:cubicBezTo>
                  <a:cubicBezTo>
                    <a:pt x="87630" y="154940"/>
                    <a:pt x="53340" y="148590"/>
                    <a:pt x="35560" y="140970"/>
                  </a:cubicBezTo>
                  <a:cubicBezTo>
                    <a:pt x="24130" y="135890"/>
                    <a:pt x="15240" y="128270"/>
                    <a:pt x="10160" y="115570"/>
                  </a:cubicBezTo>
                  <a:cubicBezTo>
                    <a:pt x="2540" y="99060"/>
                    <a:pt x="0" y="62230"/>
                    <a:pt x="6350" y="44450"/>
                  </a:cubicBezTo>
                  <a:cubicBezTo>
                    <a:pt x="10160" y="31750"/>
                    <a:pt x="19050" y="24130"/>
                    <a:pt x="27940" y="16510"/>
                  </a:cubicBezTo>
                  <a:cubicBezTo>
                    <a:pt x="38100" y="8890"/>
                    <a:pt x="48260" y="2540"/>
                    <a:pt x="62230" y="1270"/>
                  </a:cubicBezTo>
                  <a:cubicBezTo>
                    <a:pt x="80010" y="0"/>
                    <a:pt x="129540" y="22860"/>
                    <a:pt x="129540" y="22860"/>
                  </a:cubicBezTo>
                </a:path>
              </a:pathLst>
            </a:custGeom>
            <a:solidFill>
              <a:srgbClr val="E719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cf9d56a71b_0_9"/>
            <p:cNvSpPr/>
            <p:nvPr/>
          </p:nvSpPr>
          <p:spPr>
            <a:xfrm>
              <a:off x="7752815" y="4004468"/>
              <a:ext cx="49225" cy="41504"/>
            </a:xfrm>
            <a:custGeom>
              <a:rect b="b" l="l" r="r" t="t"/>
              <a:pathLst>
                <a:path extrusionOk="0" h="54610" w="64770">
                  <a:moveTo>
                    <a:pt x="26670" y="54610"/>
                  </a:moveTo>
                  <a:cubicBezTo>
                    <a:pt x="2540" y="36830"/>
                    <a:pt x="1270" y="25400"/>
                    <a:pt x="3810" y="19050"/>
                  </a:cubicBezTo>
                  <a:cubicBezTo>
                    <a:pt x="6350" y="12700"/>
                    <a:pt x="15240" y="5080"/>
                    <a:pt x="21590" y="3810"/>
                  </a:cubicBezTo>
                  <a:cubicBezTo>
                    <a:pt x="27940" y="2540"/>
                    <a:pt x="39370" y="5080"/>
                    <a:pt x="44450" y="10160"/>
                  </a:cubicBezTo>
                  <a:cubicBezTo>
                    <a:pt x="49530" y="15240"/>
                    <a:pt x="53340" y="25400"/>
                    <a:pt x="52070" y="33020"/>
                  </a:cubicBezTo>
                  <a:cubicBezTo>
                    <a:pt x="50800" y="39370"/>
                    <a:pt x="44450" y="48260"/>
                    <a:pt x="38100" y="52070"/>
                  </a:cubicBezTo>
                  <a:cubicBezTo>
                    <a:pt x="31750" y="54610"/>
                    <a:pt x="19050" y="54610"/>
                    <a:pt x="13970" y="50800"/>
                  </a:cubicBezTo>
                  <a:cubicBezTo>
                    <a:pt x="7620" y="45720"/>
                    <a:pt x="0" y="29210"/>
                    <a:pt x="2540" y="21590"/>
                  </a:cubicBezTo>
                  <a:cubicBezTo>
                    <a:pt x="6350" y="12700"/>
                    <a:pt x="29210" y="0"/>
                    <a:pt x="39370" y="1270"/>
                  </a:cubicBezTo>
                  <a:cubicBezTo>
                    <a:pt x="49530" y="3810"/>
                    <a:pt x="63500" y="19050"/>
                    <a:pt x="64770" y="27940"/>
                  </a:cubicBezTo>
                  <a:cubicBezTo>
                    <a:pt x="64770" y="36830"/>
                    <a:pt x="46990" y="54610"/>
                    <a:pt x="46990" y="54610"/>
                  </a:cubicBezTo>
                </a:path>
              </a:pathLst>
            </a:custGeom>
            <a:solidFill>
              <a:srgbClr val="0571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cf9d56a71b_0_9"/>
            <p:cNvSpPr/>
            <p:nvPr/>
          </p:nvSpPr>
          <p:spPr>
            <a:xfrm>
              <a:off x="7392521" y="2344025"/>
              <a:ext cx="3258515" cy="7603846"/>
            </a:xfrm>
            <a:custGeom>
              <a:rect b="b" l="l" r="r" t="t"/>
              <a:pathLst>
                <a:path extrusionOk="0" h="10005060" w="4287520">
                  <a:moveTo>
                    <a:pt x="4272280" y="116840"/>
                  </a:moveTo>
                  <a:cubicBezTo>
                    <a:pt x="3926840" y="599440"/>
                    <a:pt x="3863340" y="684530"/>
                    <a:pt x="3803650" y="796290"/>
                  </a:cubicBezTo>
                  <a:cubicBezTo>
                    <a:pt x="3735070" y="925830"/>
                    <a:pt x="3693160" y="1073150"/>
                    <a:pt x="3616960" y="1226820"/>
                  </a:cubicBezTo>
                  <a:cubicBezTo>
                    <a:pt x="3522980" y="1417320"/>
                    <a:pt x="3361690" y="1673860"/>
                    <a:pt x="3274060" y="1849120"/>
                  </a:cubicBezTo>
                  <a:cubicBezTo>
                    <a:pt x="3211830" y="1974850"/>
                    <a:pt x="3163570" y="2105660"/>
                    <a:pt x="3126740" y="2176780"/>
                  </a:cubicBezTo>
                  <a:cubicBezTo>
                    <a:pt x="3107690" y="2213610"/>
                    <a:pt x="3103880" y="2221230"/>
                    <a:pt x="3081020" y="2255520"/>
                  </a:cubicBezTo>
                  <a:cubicBezTo>
                    <a:pt x="3023870" y="2339340"/>
                    <a:pt x="2854960" y="2528570"/>
                    <a:pt x="2769870" y="2660650"/>
                  </a:cubicBezTo>
                  <a:cubicBezTo>
                    <a:pt x="2694940" y="2776220"/>
                    <a:pt x="2654300" y="2894330"/>
                    <a:pt x="2588260" y="3001010"/>
                  </a:cubicBezTo>
                  <a:cubicBezTo>
                    <a:pt x="2527300" y="3103880"/>
                    <a:pt x="2446020" y="3188970"/>
                    <a:pt x="2390140" y="3289300"/>
                  </a:cubicBezTo>
                  <a:cubicBezTo>
                    <a:pt x="2335530" y="3387090"/>
                    <a:pt x="2291080" y="3497580"/>
                    <a:pt x="2255520" y="3594100"/>
                  </a:cubicBezTo>
                  <a:cubicBezTo>
                    <a:pt x="2223770" y="3677920"/>
                    <a:pt x="2204720" y="3738880"/>
                    <a:pt x="2183130" y="3835400"/>
                  </a:cubicBezTo>
                  <a:cubicBezTo>
                    <a:pt x="2151380" y="3972560"/>
                    <a:pt x="2103120" y="4239260"/>
                    <a:pt x="2099310" y="4342130"/>
                  </a:cubicBezTo>
                  <a:cubicBezTo>
                    <a:pt x="2098040" y="4386580"/>
                    <a:pt x="2108200" y="4400550"/>
                    <a:pt x="2108200" y="4437380"/>
                  </a:cubicBezTo>
                  <a:cubicBezTo>
                    <a:pt x="2109470" y="4489450"/>
                    <a:pt x="2104390" y="4558030"/>
                    <a:pt x="2096770" y="4624070"/>
                  </a:cubicBezTo>
                  <a:cubicBezTo>
                    <a:pt x="2086610" y="4704080"/>
                    <a:pt x="2063750" y="4787900"/>
                    <a:pt x="2052320" y="4881880"/>
                  </a:cubicBezTo>
                  <a:cubicBezTo>
                    <a:pt x="2038350" y="4989830"/>
                    <a:pt x="2032000" y="5100320"/>
                    <a:pt x="2024380" y="5238750"/>
                  </a:cubicBezTo>
                  <a:cubicBezTo>
                    <a:pt x="2014220" y="5427980"/>
                    <a:pt x="2025650" y="5697220"/>
                    <a:pt x="2002790" y="5913120"/>
                  </a:cubicBezTo>
                  <a:cubicBezTo>
                    <a:pt x="1982470" y="6115050"/>
                    <a:pt x="1951990" y="6325870"/>
                    <a:pt x="1899920" y="6496050"/>
                  </a:cubicBezTo>
                  <a:cubicBezTo>
                    <a:pt x="1856740" y="6637020"/>
                    <a:pt x="1778000" y="6757670"/>
                    <a:pt x="1733550" y="6866890"/>
                  </a:cubicBezTo>
                  <a:cubicBezTo>
                    <a:pt x="1699260" y="6951980"/>
                    <a:pt x="1661160" y="7040880"/>
                    <a:pt x="1649730" y="7096760"/>
                  </a:cubicBezTo>
                  <a:cubicBezTo>
                    <a:pt x="1643380" y="7129780"/>
                    <a:pt x="1651000" y="7148830"/>
                    <a:pt x="1647190" y="7174230"/>
                  </a:cubicBezTo>
                  <a:cubicBezTo>
                    <a:pt x="1643380" y="7200900"/>
                    <a:pt x="1635760" y="7214870"/>
                    <a:pt x="1624330" y="7250430"/>
                  </a:cubicBezTo>
                  <a:cubicBezTo>
                    <a:pt x="1593850" y="7340600"/>
                    <a:pt x="1501140" y="7607300"/>
                    <a:pt x="1454150" y="7724140"/>
                  </a:cubicBezTo>
                  <a:cubicBezTo>
                    <a:pt x="1424940" y="7793990"/>
                    <a:pt x="1414780" y="7816850"/>
                    <a:pt x="1377950" y="7889240"/>
                  </a:cubicBezTo>
                  <a:cubicBezTo>
                    <a:pt x="1301750" y="8039100"/>
                    <a:pt x="1109980" y="8390890"/>
                    <a:pt x="999490" y="8561070"/>
                  </a:cubicBezTo>
                  <a:cubicBezTo>
                    <a:pt x="927100" y="8674100"/>
                    <a:pt x="850900" y="8746490"/>
                    <a:pt x="802640" y="8830310"/>
                  </a:cubicBezTo>
                  <a:cubicBezTo>
                    <a:pt x="767080" y="8892540"/>
                    <a:pt x="759460" y="8948420"/>
                    <a:pt x="727710" y="9006840"/>
                  </a:cubicBezTo>
                  <a:cubicBezTo>
                    <a:pt x="692150" y="9071610"/>
                    <a:pt x="631190" y="9137650"/>
                    <a:pt x="595630" y="9199880"/>
                  </a:cubicBezTo>
                  <a:cubicBezTo>
                    <a:pt x="565150" y="9253220"/>
                    <a:pt x="553720" y="9293860"/>
                    <a:pt x="520700" y="9353550"/>
                  </a:cubicBezTo>
                  <a:cubicBezTo>
                    <a:pt x="471170" y="9441180"/>
                    <a:pt x="382270" y="9564370"/>
                    <a:pt x="321310" y="9669780"/>
                  </a:cubicBezTo>
                  <a:cubicBezTo>
                    <a:pt x="265430" y="9766300"/>
                    <a:pt x="209550" y="9911080"/>
                    <a:pt x="168910" y="9959340"/>
                  </a:cubicBezTo>
                  <a:cubicBezTo>
                    <a:pt x="152400" y="9979660"/>
                    <a:pt x="142240" y="9989820"/>
                    <a:pt x="124460" y="9996170"/>
                  </a:cubicBezTo>
                  <a:cubicBezTo>
                    <a:pt x="107950" y="10002520"/>
                    <a:pt x="85090" y="10005060"/>
                    <a:pt x="67310" y="9998710"/>
                  </a:cubicBezTo>
                  <a:cubicBezTo>
                    <a:pt x="45720" y="9989820"/>
                    <a:pt x="16510" y="9960610"/>
                    <a:pt x="7620" y="9939020"/>
                  </a:cubicBezTo>
                  <a:cubicBezTo>
                    <a:pt x="0" y="9921240"/>
                    <a:pt x="2540" y="9898380"/>
                    <a:pt x="8890" y="9881870"/>
                  </a:cubicBezTo>
                  <a:cubicBezTo>
                    <a:pt x="13970" y="9865360"/>
                    <a:pt x="26670" y="9846310"/>
                    <a:pt x="44450" y="9837420"/>
                  </a:cubicBezTo>
                  <a:cubicBezTo>
                    <a:pt x="64770" y="9825990"/>
                    <a:pt x="105410" y="9819640"/>
                    <a:pt x="128270" y="9829800"/>
                  </a:cubicBezTo>
                  <a:cubicBezTo>
                    <a:pt x="151130" y="9838690"/>
                    <a:pt x="173990" y="9871710"/>
                    <a:pt x="181610" y="9894570"/>
                  </a:cubicBezTo>
                  <a:cubicBezTo>
                    <a:pt x="186690" y="9912350"/>
                    <a:pt x="184150" y="9935210"/>
                    <a:pt x="173990" y="9951720"/>
                  </a:cubicBezTo>
                  <a:cubicBezTo>
                    <a:pt x="161290" y="9970770"/>
                    <a:pt x="128270" y="9996170"/>
                    <a:pt x="105410" y="10001250"/>
                  </a:cubicBezTo>
                  <a:cubicBezTo>
                    <a:pt x="87630" y="10005060"/>
                    <a:pt x="64770" y="9999980"/>
                    <a:pt x="49530" y="9991090"/>
                  </a:cubicBezTo>
                  <a:cubicBezTo>
                    <a:pt x="33020" y="9982200"/>
                    <a:pt x="16510" y="9966960"/>
                    <a:pt x="11430" y="9947910"/>
                  </a:cubicBezTo>
                  <a:cubicBezTo>
                    <a:pt x="2540" y="9926320"/>
                    <a:pt x="6350" y="9899650"/>
                    <a:pt x="16510" y="9864090"/>
                  </a:cubicBezTo>
                  <a:cubicBezTo>
                    <a:pt x="38100" y="9790430"/>
                    <a:pt x="128270" y="9645650"/>
                    <a:pt x="185420" y="9546590"/>
                  </a:cubicBezTo>
                  <a:cubicBezTo>
                    <a:pt x="238760" y="9455150"/>
                    <a:pt x="298450" y="9375140"/>
                    <a:pt x="345440" y="9291320"/>
                  </a:cubicBezTo>
                  <a:cubicBezTo>
                    <a:pt x="388620" y="9213850"/>
                    <a:pt x="417830" y="9135110"/>
                    <a:pt x="461010" y="9062720"/>
                  </a:cubicBezTo>
                  <a:cubicBezTo>
                    <a:pt x="504190" y="8990330"/>
                    <a:pt x="565150" y="8921750"/>
                    <a:pt x="600710" y="8855710"/>
                  </a:cubicBezTo>
                  <a:cubicBezTo>
                    <a:pt x="631190" y="8799830"/>
                    <a:pt x="636270" y="8750300"/>
                    <a:pt x="669290" y="8694420"/>
                  </a:cubicBezTo>
                  <a:cubicBezTo>
                    <a:pt x="711200" y="8623300"/>
                    <a:pt x="775970" y="8567420"/>
                    <a:pt x="840740" y="8469630"/>
                  </a:cubicBezTo>
                  <a:cubicBezTo>
                    <a:pt x="947420" y="8308340"/>
                    <a:pt x="1118870" y="8016240"/>
                    <a:pt x="1221740" y="7799070"/>
                  </a:cubicBezTo>
                  <a:cubicBezTo>
                    <a:pt x="1313180" y="7607300"/>
                    <a:pt x="1381760" y="7410450"/>
                    <a:pt x="1440180" y="7235190"/>
                  </a:cubicBezTo>
                  <a:cubicBezTo>
                    <a:pt x="1490980" y="7087870"/>
                    <a:pt x="1512570" y="6954520"/>
                    <a:pt x="1562100" y="6819900"/>
                  </a:cubicBezTo>
                  <a:cubicBezTo>
                    <a:pt x="1611630" y="6685280"/>
                    <a:pt x="1694180" y="6570980"/>
                    <a:pt x="1738630" y="6427470"/>
                  </a:cubicBezTo>
                  <a:cubicBezTo>
                    <a:pt x="1786890" y="6266180"/>
                    <a:pt x="1812290" y="6084570"/>
                    <a:pt x="1831340" y="5895340"/>
                  </a:cubicBezTo>
                  <a:cubicBezTo>
                    <a:pt x="1851660" y="5681980"/>
                    <a:pt x="1835150" y="5411470"/>
                    <a:pt x="1846580" y="5209540"/>
                  </a:cubicBezTo>
                  <a:cubicBezTo>
                    <a:pt x="1854200" y="5048250"/>
                    <a:pt x="1866900" y="4890770"/>
                    <a:pt x="1883410" y="4777740"/>
                  </a:cubicBezTo>
                  <a:cubicBezTo>
                    <a:pt x="1893570" y="4704080"/>
                    <a:pt x="1910080" y="4667250"/>
                    <a:pt x="1917700" y="4597400"/>
                  </a:cubicBezTo>
                  <a:cubicBezTo>
                    <a:pt x="1929130" y="4503420"/>
                    <a:pt x="1920240" y="4385310"/>
                    <a:pt x="1932940" y="4262120"/>
                  </a:cubicBezTo>
                  <a:cubicBezTo>
                    <a:pt x="1949450" y="4109720"/>
                    <a:pt x="1983740" y="3890010"/>
                    <a:pt x="2018030" y="3751580"/>
                  </a:cubicBezTo>
                  <a:cubicBezTo>
                    <a:pt x="2042160" y="3653790"/>
                    <a:pt x="2065020" y="3592830"/>
                    <a:pt x="2099310" y="3506470"/>
                  </a:cubicBezTo>
                  <a:cubicBezTo>
                    <a:pt x="2138680" y="3404870"/>
                    <a:pt x="2188210" y="3282950"/>
                    <a:pt x="2246630" y="3181350"/>
                  </a:cubicBezTo>
                  <a:cubicBezTo>
                    <a:pt x="2302510" y="3083560"/>
                    <a:pt x="2379980" y="3007360"/>
                    <a:pt x="2439670" y="2909570"/>
                  </a:cubicBezTo>
                  <a:cubicBezTo>
                    <a:pt x="2504440" y="2804160"/>
                    <a:pt x="2543810" y="2687320"/>
                    <a:pt x="2620010" y="2567940"/>
                  </a:cubicBezTo>
                  <a:cubicBezTo>
                    <a:pt x="2713990" y="2418080"/>
                    <a:pt x="2891790" y="2231390"/>
                    <a:pt x="2974340" y="2092960"/>
                  </a:cubicBezTo>
                  <a:cubicBezTo>
                    <a:pt x="3031490" y="1996440"/>
                    <a:pt x="3040380" y="1934210"/>
                    <a:pt x="3093720" y="1830070"/>
                  </a:cubicBezTo>
                  <a:cubicBezTo>
                    <a:pt x="3175000" y="1667510"/>
                    <a:pt x="3333750" y="1414780"/>
                    <a:pt x="3434080" y="1219200"/>
                  </a:cubicBezTo>
                  <a:cubicBezTo>
                    <a:pt x="3524250" y="1046480"/>
                    <a:pt x="3572510" y="896620"/>
                    <a:pt x="3675380" y="720090"/>
                  </a:cubicBezTo>
                  <a:cubicBezTo>
                    <a:pt x="3803650" y="501650"/>
                    <a:pt x="4077970" y="83820"/>
                    <a:pt x="4163060" y="17780"/>
                  </a:cubicBezTo>
                  <a:cubicBezTo>
                    <a:pt x="4184650" y="1270"/>
                    <a:pt x="4196080" y="0"/>
                    <a:pt x="4212590" y="0"/>
                  </a:cubicBezTo>
                  <a:cubicBezTo>
                    <a:pt x="4229100" y="0"/>
                    <a:pt x="4249420" y="8890"/>
                    <a:pt x="4262120" y="19050"/>
                  </a:cubicBezTo>
                  <a:cubicBezTo>
                    <a:pt x="4273550" y="30480"/>
                    <a:pt x="4283710" y="49530"/>
                    <a:pt x="4284980" y="66040"/>
                  </a:cubicBezTo>
                  <a:cubicBezTo>
                    <a:pt x="4287520" y="82550"/>
                    <a:pt x="4272280" y="116840"/>
                    <a:pt x="4272280" y="116840"/>
                  </a:cubicBezTo>
                </a:path>
              </a:pathLst>
            </a:custGeom>
            <a:solidFill>
              <a:srgbClr val="E719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cf9d56a71b_0_9"/>
            <p:cNvSpPr/>
            <p:nvPr/>
          </p:nvSpPr>
          <p:spPr>
            <a:xfrm>
              <a:off x="7386725" y="8548227"/>
              <a:ext cx="1895653" cy="1674622"/>
            </a:xfrm>
            <a:custGeom>
              <a:rect b="b" l="l" r="r" t="t"/>
              <a:pathLst>
                <a:path extrusionOk="0" h="2203450" w="2494280">
                  <a:moveTo>
                    <a:pt x="80010" y="1621790"/>
                  </a:moveTo>
                  <a:cubicBezTo>
                    <a:pt x="341630" y="1635760"/>
                    <a:pt x="365760" y="1649730"/>
                    <a:pt x="396240" y="1663700"/>
                  </a:cubicBezTo>
                  <a:cubicBezTo>
                    <a:pt x="425450" y="1677670"/>
                    <a:pt x="443230" y="1694180"/>
                    <a:pt x="481330" y="1711960"/>
                  </a:cubicBezTo>
                  <a:cubicBezTo>
                    <a:pt x="554990" y="1747520"/>
                    <a:pt x="727710" y="1800860"/>
                    <a:pt x="812800" y="1845310"/>
                  </a:cubicBezTo>
                  <a:cubicBezTo>
                    <a:pt x="871220" y="1875790"/>
                    <a:pt x="904240" y="1910080"/>
                    <a:pt x="953770" y="1935480"/>
                  </a:cubicBezTo>
                  <a:cubicBezTo>
                    <a:pt x="1002030" y="1959610"/>
                    <a:pt x="1066800" y="1971040"/>
                    <a:pt x="1107440" y="1992630"/>
                  </a:cubicBezTo>
                  <a:cubicBezTo>
                    <a:pt x="1136650" y="2007870"/>
                    <a:pt x="1160780" y="2047240"/>
                    <a:pt x="1178560" y="2040890"/>
                  </a:cubicBezTo>
                  <a:cubicBezTo>
                    <a:pt x="1205230" y="2029460"/>
                    <a:pt x="1200150" y="1893570"/>
                    <a:pt x="1217930" y="1845310"/>
                  </a:cubicBezTo>
                  <a:cubicBezTo>
                    <a:pt x="1229360" y="1812290"/>
                    <a:pt x="1240790" y="1790700"/>
                    <a:pt x="1257300" y="1767840"/>
                  </a:cubicBezTo>
                  <a:cubicBezTo>
                    <a:pt x="1273810" y="1746250"/>
                    <a:pt x="1291590" y="1728470"/>
                    <a:pt x="1316990" y="1708150"/>
                  </a:cubicBezTo>
                  <a:cubicBezTo>
                    <a:pt x="1352550" y="1681480"/>
                    <a:pt x="1422400" y="1658620"/>
                    <a:pt x="1455420" y="1630680"/>
                  </a:cubicBezTo>
                  <a:cubicBezTo>
                    <a:pt x="1479550" y="1609090"/>
                    <a:pt x="1490980" y="1595120"/>
                    <a:pt x="1508760" y="1562100"/>
                  </a:cubicBezTo>
                  <a:cubicBezTo>
                    <a:pt x="1541780" y="1502410"/>
                    <a:pt x="1572260" y="1341120"/>
                    <a:pt x="1605280" y="1282700"/>
                  </a:cubicBezTo>
                  <a:cubicBezTo>
                    <a:pt x="1623060" y="1252220"/>
                    <a:pt x="1635760" y="1253490"/>
                    <a:pt x="1659890" y="1221740"/>
                  </a:cubicBezTo>
                  <a:cubicBezTo>
                    <a:pt x="1723390" y="1136650"/>
                    <a:pt x="1894840" y="864870"/>
                    <a:pt x="1971040" y="731520"/>
                  </a:cubicBezTo>
                  <a:cubicBezTo>
                    <a:pt x="2020570" y="642620"/>
                    <a:pt x="2045970" y="571500"/>
                    <a:pt x="2082800" y="505460"/>
                  </a:cubicBezTo>
                  <a:cubicBezTo>
                    <a:pt x="2113280" y="452120"/>
                    <a:pt x="2141220" y="422910"/>
                    <a:pt x="2172970" y="365760"/>
                  </a:cubicBezTo>
                  <a:cubicBezTo>
                    <a:pt x="2218690" y="284480"/>
                    <a:pt x="2270760" y="110490"/>
                    <a:pt x="2317750" y="53340"/>
                  </a:cubicBezTo>
                  <a:cubicBezTo>
                    <a:pt x="2341880" y="25400"/>
                    <a:pt x="2364740" y="8890"/>
                    <a:pt x="2387600" y="3810"/>
                  </a:cubicBezTo>
                  <a:cubicBezTo>
                    <a:pt x="2406650" y="0"/>
                    <a:pt x="2429510" y="5080"/>
                    <a:pt x="2444750" y="16510"/>
                  </a:cubicBezTo>
                  <a:cubicBezTo>
                    <a:pt x="2465070" y="29210"/>
                    <a:pt x="2486660" y="64770"/>
                    <a:pt x="2490470" y="88900"/>
                  </a:cubicBezTo>
                  <a:cubicBezTo>
                    <a:pt x="2494280" y="107950"/>
                    <a:pt x="2487930" y="129540"/>
                    <a:pt x="2476500" y="146050"/>
                  </a:cubicBezTo>
                  <a:cubicBezTo>
                    <a:pt x="2461260" y="163830"/>
                    <a:pt x="2424430" y="184150"/>
                    <a:pt x="2401570" y="186690"/>
                  </a:cubicBezTo>
                  <a:cubicBezTo>
                    <a:pt x="2381250" y="189230"/>
                    <a:pt x="2359660" y="180340"/>
                    <a:pt x="2345690" y="168910"/>
                  </a:cubicBezTo>
                  <a:cubicBezTo>
                    <a:pt x="2330450" y="158750"/>
                    <a:pt x="2315210" y="140970"/>
                    <a:pt x="2311400" y="121920"/>
                  </a:cubicBezTo>
                  <a:cubicBezTo>
                    <a:pt x="2306320" y="97790"/>
                    <a:pt x="2312670" y="57150"/>
                    <a:pt x="2329180" y="36830"/>
                  </a:cubicBezTo>
                  <a:cubicBezTo>
                    <a:pt x="2344420" y="17780"/>
                    <a:pt x="2383790" y="3810"/>
                    <a:pt x="2407920" y="3810"/>
                  </a:cubicBezTo>
                  <a:cubicBezTo>
                    <a:pt x="2426970" y="3810"/>
                    <a:pt x="2448560" y="13970"/>
                    <a:pt x="2461260" y="27940"/>
                  </a:cubicBezTo>
                  <a:cubicBezTo>
                    <a:pt x="2477770" y="45720"/>
                    <a:pt x="2491740" y="72390"/>
                    <a:pt x="2490470" y="109220"/>
                  </a:cubicBezTo>
                  <a:cubicBezTo>
                    <a:pt x="2486660" y="185420"/>
                    <a:pt x="2378710" y="372110"/>
                    <a:pt x="2330450" y="461010"/>
                  </a:cubicBezTo>
                  <a:cubicBezTo>
                    <a:pt x="2299970" y="516890"/>
                    <a:pt x="2273300" y="542290"/>
                    <a:pt x="2244090" y="591820"/>
                  </a:cubicBezTo>
                  <a:cubicBezTo>
                    <a:pt x="2208530" y="655320"/>
                    <a:pt x="2179320" y="736600"/>
                    <a:pt x="2134870" y="811530"/>
                  </a:cubicBezTo>
                  <a:cubicBezTo>
                    <a:pt x="2084070" y="899160"/>
                    <a:pt x="1995170" y="1005840"/>
                    <a:pt x="1949450" y="1083310"/>
                  </a:cubicBezTo>
                  <a:cubicBezTo>
                    <a:pt x="1918970" y="1137920"/>
                    <a:pt x="1908810" y="1176020"/>
                    <a:pt x="1879600" y="1225550"/>
                  </a:cubicBezTo>
                  <a:cubicBezTo>
                    <a:pt x="1844040" y="1286510"/>
                    <a:pt x="1774190" y="1352550"/>
                    <a:pt x="1742440" y="1419860"/>
                  </a:cubicBezTo>
                  <a:cubicBezTo>
                    <a:pt x="1714500" y="1479550"/>
                    <a:pt x="1714500" y="1558290"/>
                    <a:pt x="1694180" y="1605280"/>
                  </a:cubicBezTo>
                  <a:cubicBezTo>
                    <a:pt x="1680210" y="1637030"/>
                    <a:pt x="1664970" y="1656080"/>
                    <a:pt x="1648460" y="1680210"/>
                  </a:cubicBezTo>
                  <a:cubicBezTo>
                    <a:pt x="1629410" y="1704340"/>
                    <a:pt x="1614170" y="1729740"/>
                    <a:pt x="1587500" y="1752600"/>
                  </a:cubicBezTo>
                  <a:cubicBezTo>
                    <a:pt x="1549400" y="1785620"/>
                    <a:pt x="1465580" y="1814830"/>
                    <a:pt x="1430020" y="1847850"/>
                  </a:cubicBezTo>
                  <a:cubicBezTo>
                    <a:pt x="1405890" y="1871980"/>
                    <a:pt x="1394460" y="1889760"/>
                    <a:pt x="1381760" y="1921510"/>
                  </a:cubicBezTo>
                  <a:cubicBezTo>
                    <a:pt x="1361440" y="1965960"/>
                    <a:pt x="1353820" y="2051050"/>
                    <a:pt x="1337310" y="2095500"/>
                  </a:cubicBezTo>
                  <a:cubicBezTo>
                    <a:pt x="1324610" y="2124710"/>
                    <a:pt x="1318260" y="2150110"/>
                    <a:pt x="1297940" y="2166620"/>
                  </a:cubicBezTo>
                  <a:cubicBezTo>
                    <a:pt x="1273810" y="2186940"/>
                    <a:pt x="1228090" y="2193290"/>
                    <a:pt x="1195070" y="2198370"/>
                  </a:cubicBezTo>
                  <a:cubicBezTo>
                    <a:pt x="1168400" y="2202180"/>
                    <a:pt x="1148080" y="2203450"/>
                    <a:pt x="1116330" y="2197100"/>
                  </a:cubicBezTo>
                  <a:cubicBezTo>
                    <a:pt x="1059180" y="2185670"/>
                    <a:pt x="955040" y="2138680"/>
                    <a:pt x="892810" y="2104390"/>
                  </a:cubicBezTo>
                  <a:cubicBezTo>
                    <a:pt x="843280" y="2076450"/>
                    <a:pt x="819150" y="2043430"/>
                    <a:pt x="765810" y="2014220"/>
                  </a:cubicBezTo>
                  <a:cubicBezTo>
                    <a:pt x="687070" y="1969770"/>
                    <a:pt x="537210" y="1924050"/>
                    <a:pt x="454660" y="1883410"/>
                  </a:cubicBezTo>
                  <a:cubicBezTo>
                    <a:pt x="394970" y="1855470"/>
                    <a:pt x="351790" y="1819910"/>
                    <a:pt x="308610" y="1802130"/>
                  </a:cubicBezTo>
                  <a:cubicBezTo>
                    <a:pt x="278130" y="1789430"/>
                    <a:pt x="259080" y="1785620"/>
                    <a:pt x="224790" y="1780540"/>
                  </a:cubicBezTo>
                  <a:cubicBezTo>
                    <a:pt x="176530" y="1772920"/>
                    <a:pt x="78740" y="1788160"/>
                    <a:pt x="43180" y="1770380"/>
                  </a:cubicBezTo>
                  <a:cubicBezTo>
                    <a:pt x="22860" y="1761490"/>
                    <a:pt x="12700" y="1744980"/>
                    <a:pt x="6350" y="1728470"/>
                  </a:cubicBezTo>
                  <a:cubicBezTo>
                    <a:pt x="0" y="1711960"/>
                    <a:pt x="0" y="1689100"/>
                    <a:pt x="6350" y="1672590"/>
                  </a:cubicBezTo>
                  <a:cubicBezTo>
                    <a:pt x="12700" y="1657350"/>
                    <a:pt x="29210" y="1639570"/>
                    <a:pt x="43180" y="1631950"/>
                  </a:cubicBezTo>
                  <a:cubicBezTo>
                    <a:pt x="54610" y="1624330"/>
                    <a:pt x="80010" y="1621790"/>
                    <a:pt x="80010" y="1621790"/>
                  </a:cubicBezTo>
                </a:path>
              </a:pathLst>
            </a:custGeom>
            <a:solidFill>
              <a:srgbClr val="E719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cf9d56a71b_0_9"/>
            <p:cNvSpPr/>
            <p:nvPr/>
          </p:nvSpPr>
          <p:spPr>
            <a:xfrm>
              <a:off x="9154385" y="8562717"/>
              <a:ext cx="112928" cy="117754"/>
            </a:xfrm>
            <a:custGeom>
              <a:rect b="b" l="l" r="r" t="t"/>
              <a:pathLst>
                <a:path extrusionOk="0" h="154940" w="148590">
                  <a:moveTo>
                    <a:pt x="148590" y="53340"/>
                  </a:moveTo>
                  <a:cubicBezTo>
                    <a:pt x="144780" y="107950"/>
                    <a:pt x="125730" y="137160"/>
                    <a:pt x="106680" y="146050"/>
                  </a:cubicBezTo>
                  <a:cubicBezTo>
                    <a:pt x="87630" y="154940"/>
                    <a:pt x="53340" y="148590"/>
                    <a:pt x="35560" y="140970"/>
                  </a:cubicBezTo>
                  <a:cubicBezTo>
                    <a:pt x="24130" y="135890"/>
                    <a:pt x="15240" y="128270"/>
                    <a:pt x="10160" y="115570"/>
                  </a:cubicBezTo>
                  <a:cubicBezTo>
                    <a:pt x="2540" y="99060"/>
                    <a:pt x="0" y="62230"/>
                    <a:pt x="6350" y="44450"/>
                  </a:cubicBezTo>
                  <a:cubicBezTo>
                    <a:pt x="10160" y="31750"/>
                    <a:pt x="19050" y="24130"/>
                    <a:pt x="27940" y="16510"/>
                  </a:cubicBezTo>
                  <a:cubicBezTo>
                    <a:pt x="38100" y="8890"/>
                    <a:pt x="48260" y="2540"/>
                    <a:pt x="62230" y="1270"/>
                  </a:cubicBezTo>
                  <a:cubicBezTo>
                    <a:pt x="80010" y="0"/>
                    <a:pt x="129540" y="22860"/>
                    <a:pt x="129540" y="22860"/>
                  </a:cubicBezTo>
                </a:path>
              </a:pathLst>
            </a:custGeom>
            <a:solidFill>
              <a:srgbClr val="E719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cf9d56a71b_0_9"/>
            <p:cNvSpPr/>
            <p:nvPr/>
          </p:nvSpPr>
          <p:spPr>
            <a:xfrm>
              <a:off x="9150522" y="2652158"/>
              <a:ext cx="3246933" cy="6034430"/>
            </a:xfrm>
            <a:custGeom>
              <a:rect b="b" l="l" r="r" t="t"/>
              <a:pathLst>
                <a:path extrusionOk="0" h="7940040" w="4272280">
                  <a:moveTo>
                    <a:pt x="0" y="7846060"/>
                  </a:moveTo>
                  <a:cubicBezTo>
                    <a:pt x="137160" y="7369810"/>
                    <a:pt x="163830" y="7312660"/>
                    <a:pt x="208280" y="7230110"/>
                  </a:cubicBezTo>
                  <a:cubicBezTo>
                    <a:pt x="266700" y="7120890"/>
                    <a:pt x="351790" y="6983730"/>
                    <a:pt x="431800" y="6864350"/>
                  </a:cubicBezTo>
                  <a:cubicBezTo>
                    <a:pt x="513080" y="6744970"/>
                    <a:pt x="622300" y="6616700"/>
                    <a:pt x="693420" y="6512560"/>
                  </a:cubicBezTo>
                  <a:cubicBezTo>
                    <a:pt x="748030" y="6435090"/>
                    <a:pt x="798830" y="6361430"/>
                    <a:pt x="828040" y="6303010"/>
                  </a:cubicBezTo>
                  <a:cubicBezTo>
                    <a:pt x="847090" y="6264910"/>
                    <a:pt x="845820" y="6249670"/>
                    <a:pt x="867410" y="6203950"/>
                  </a:cubicBezTo>
                  <a:cubicBezTo>
                    <a:pt x="919480" y="6093460"/>
                    <a:pt x="1113790" y="5777230"/>
                    <a:pt x="1181100" y="5648960"/>
                  </a:cubicBezTo>
                  <a:cubicBezTo>
                    <a:pt x="1215390" y="5581650"/>
                    <a:pt x="1220470" y="5549900"/>
                    <a:pt x="1254760" y="5491480"/>
                  </a:cubicBezTo>
                  <a:cubicBezTo>
                    <a:pt x="1301750" y="5411470"/>
                    <a:pt x="1407160" y="5300980"/>
                    <a:pt x="1447800" y="5218430"/>
                  </a:cubicBezTo>
                  <a:cubicBezTo>
                    <a:pt x="1477010" y="5158740"/>
                    <a:pt x="1477010" y="5093970"/>
                    <a:pt x="1498600" y="5053330"/>
                  </a:cubicBezTo>
                  <a:cubicBezTo>
                    <a:pt x="1513840" y="5025390"/>
                    <a:pt x="1530350" y="5019040"/>
                    <a:pt x="1549400" y="4989830"/>
                  </a:cubicBezTo>
                  <a:cubicBezTo>
                    <a:pt x="1587500" y="4930140"/>
                    <a:pt x="1654810" y="4765040"/>
                    <a:pt x="1691640" y="4705350"/>
                  </a:cubicBezTo>
                  <a:cubicBezTo>
                    <a:pt x="1710690" y="4674870"/>
                    <a:pt x="1731010" y="4665980"/>
                    <a:pt x="1741170" y="4641850"/>
                  </a:cubicBezTo>
                  <a:cubicBezTo>
                    <a:pt x="1752600" y="4617720"/>
                    <a:pt x="1744980" y="4597400"/>
                    <a:pt x="1753870" y="4560570"/>
                  </a:cubicBezTo>
                  <a:cubicBezTo>
                    <a:pt x="1774190" y="4474210"/>
                    <a:pt x="1832610" y="4272280"/>
                    <a:pt x="1888490" y="4140200"/>
                  </a:cubicBezTo>
                  <a:cubicBezTo>
                    <a:pt x="1943100" y="4011930"/>
                    <a:pt x="2040890" y="3876040"/>
                    <a:pt x="2085340" y="3775710"/>
                  </a:cubicBezTo>
                  <a:cubicBezTo>
                    <a:pt x="2115820" y="3709670"/>
                    <a:pt x="2120900" y="3663950"/>
                    <a:pt x="2148840" y="3602990"/>
                  </a:cubicBezTo>
                  <a:cubicBezTo>
                    <a:pt x="2181860" y="3529330"/>
                    <a:pt x="2242820" y="3437890"/>
                    <a:pt x="2275840" y="3368040"/>
                  </a:cubicBezTo>
                  <a:cubicBezTo>
                    <a:pt x="2302510" y="3313430"/>
                    <a:pt x="2305050" y="3272790"/>
                    <a:pt x="2336800" y="3219450"/>
                  </a:cubicBezTo>
                  <a:cubicBezTo>
                    <a:pt x="2382520" y="3143250"/>
                    <a:pt x="2481580" y="3056890"/>
                    <a:pt x="2543810" y="2966720"/>
                  </a:cubicBezTo>
                  <a:cubicBezTo>
                    <a:pt x="2606040" y="2874010"/>
                    <a:pt x="2683510" y="2741930"/>
                    <a:pt x="2707640" y="2673350"/>
                  </a:cubicBezTo>
                  <a:cubicBezTo>
                    <a:pt x="2719070" y="2639060"/>
                    <a:pt x="2711450" y="2616200"/>
                    <a:pt x="2720340" y="2592070"/>
                  </a:cubicBezTo>
                  <a:cubicBezTo>
                    <a:pt x="2727960" y="2566670"/>
                    <a:pt x="2741930" y="2545080"/>
                    <a:pt x="2758440" y="2522220"/>
                  </a:cubicBezTo>
                  <a:cubicBezTo>
                    <a:pt x="2776220" y="2499360"/>
                    <a:pt x="2805430" y="2487930"/>
                    <a:pt x="2824480" y="2456180"/>
                  </a:cubicBezTo>
                  <a:cubicBezTo>
                    <a:pt x="2856230" y="2402840"/>
                    <a:pt x="2861310" y="2298700"/>
                    <a:pt x="2896870" y="2216150"/>
                  </a:cubicBezTo>
                  <a:cubicBezTo>
                    <a:pt x="2940050" y="2119630"/>
                    <a:pt x="3018790" y="2016760"/>
                    <a:pt x="3070860" y="1916430"/>
                  </a:cubicBezTo>
                  <a:cubicBezTo>
                    <a:pt x="3122930" y="1818640"/>
                    <a:pt x="3171190" y="1714500"/>
                    <a:pt x="3211830" y="1620520"/>
                  </a:cubicBezTo>
                  <a:cubicBezTo>
                    <a:pt x="3247390" y="1539240"/>
                    <a:pt x="3265170" y="1463040"/>
                    <a:pt x="3303270" y="1389380"/>
                  </a:cubicBezTo>
                  <a:cubicBezTo>
                    <a:pt x="3341370" y="1314450"/>
                    <a:pt x="3402330" y="1252220"/>
                    <a:pt x="3441700" y="1177290"/>
                  </a:cubicBezTo>
                  <a:cubicBezTo>
                    <a:pt x="3482340" y="1101090"/>
                    <a:pt x="3500120" y="1013460"/>
                    <a:pt x="3539490" y="935990"/>
                  </a:cubicBezTo>
                  <a:cubicBezTo>
                    <a:pt x="3580130" y="857250"/>
                    <a:pt x="3655060" y="782320"/>
                    <a:pt x="3683000" y="711200"/>
                  </a:cubicBezTo>
                  <a:cubicBezTo>
                    <a:pt x="3705860" y="655320"/>
                    <a:pt x="3698240" y="601980"/>
                    <a:pt x="3714750" y="551180"/>
                  </a:cubicBezTo>
                  <a:cubicBezTo>
                    <a:pt x="3731260" y="501650"/>
                    <a:pt x="3752850" y="443230"/>
                    <a:pt x="3780790" y="408940"/>
                  </a:cubicBezTo>
                  <a:cubicBezTo>
                    <a:pt x="3803650" y="383540"/>
                    <a:pt x="3829050" y="384810"/>
                    <a:pt x="3859530" y="355600"/>
                  </a:cubicBezTo>
                  <a:cubicBezTo>
                    <a:pt x="3920490" y="298450"/>
                    <a:pt x="4047490" y="99060"/>
                    <a:pt x="4097020" y="46990"/>
                  </a:cubicBezTo>
                  <a:cubicBezTo>
                    <a:pt x="4116070" y="26670"/>
                    <a:pt x="4124960" y="15240"/>
                    <a:pt x="4141470" y="8890"/>
                  </a:cubicBezTo>
                  <a:cubicBezTo>
                    <a:pt x="4159250" y="2540"/>
                    <a:pt x="4182110" y="1270"/>
                    <a:pt x="4199890" y="5080"/>
                  </a:cubicBezTo>
                  <a:cubicBezTo>
                    <a:pt x="4217670" y="10160"/>
                    <a:pt x="4237990" y="24130"/>
                    <a:pt x="4249420" y="38100"/>
                  </a:cubicBezTo>
                  <a:cubicBezTo>
                    <a:pt x="4260850" y="53340"/>
                    <a:pt x="4267200" y="76200"/>
                    <a:pt x="4267200" y="93980"/>
                  </a:cubicBezTo>
                  <a:cubicBezTo>
                    <a:pt x="4267200" y="113030"/>
                    <a:pt x="4260850" y="135890"/>
                    <a:pt x="4249420" y="149860"/>
                  </a:cubicBezTo>
                  <a:cubicBezTo>
                    <a:pt x="4237990" y="165100"/>
                    <a:pt x="4220210" y="179070"/>
                    <a:pt x="4199890" y="182880"/>
                  </a:cubicBezTo>
                  <a:cubicBezTo>
                    <a:pt x="4177030" y="187960"/>
                    <a:pt x="4135120" y="181610"/>
                    <a:pt x="4116070" y="165100"/>
                  </a:cubicBezTo>
                  <a:cubicBezTo>
                    <a:pt x="4097020" y="148590"/>
                    <a:pt x="4081780" y="109220"/>
                    <a:pt x="4084320" y="85090"/>
                  </a:cubicBezTo>
                  <a:cubicBezTo>
                    <a:pt x="4086860" y="59690"/>
                    <a:pt x="4112260" y="25400"/>
                    <a:pt x="4132580" y="12700"/>
                  </a:cubicBezTo>
                  <a:cubicBezTo>
                    <a:pt x="4149090" y="2540"/>
                    <a:pt x="4171950" y="0"/>
                    <a:pt x="4191000" y="3810"/>
                  </a:cubicBezTo>
                  <a:cubicBezTo>
                    <a:pt x="4208780" y="6350"/>
                    <a:pt x="4230370" y="15240"/>
                    <a:pt x="4243070" y="31750"/>
                  </a:cubicBezTo>
                  <a:cubicBezTo>
                    <a:pt x="4257040" y="49530"/>
                    <a:pt x="4272280" y="80010"/>
                    <a:pt x="4265930" y="114300"/>
                  </a:cubicBezTo>
                  <a:cubicBezTo>
                    <a:pt x="4251960" y="189230"/>
                    <a:pt x="4104640" y="356870"/>
                    <a:pt x="4036060" y="436880"/>
                  </a:cubicBezTo>
                  <a:cubicBezTo>
                    <a:pt x="3989070" y="490220"/>
                    <a:pt x="3940810" y="506730"/>
                    <a:pt x="3907790" y="560070"/>
                  </a:cubicBezTo>
                  <a:cubicBezTo>
                    <a:pt x="3868420" y="623570"/>
                    <a:pt x="3865880" y="725170"/>
                    <a:pt x="3831590" y="800100"/>
                  </a:cubicBezTo>
                  <a:cubicBezTo>
                    <a:pt x="3797300" y="873760"/>
                    <a:pt x="3742690" y="933450"/>
                    <a:pt x="3704590" y="1007110"/>
                  </a:cubicBezTo>
                  <a:cubicBezTo>
                    <a:pt x="3665220" y="1082040"/>
                    <a:pt x="3642360" y="1168400"/>
                    <a:pt x="3601720" y="1247140"/>
                  </a:cubicBezTo>
                  <a:cubicBezTo>
                    <a:pt x="3559810" y="1327150"/>
                    <a:pt x="3496310" y="1402080"/>
                    <a:pt x="3458210" y="1482090"/>
                  </a:cubicBezTo>
                  <a:cubicBezTo>
                    <a:pt x="3421380" y="1557020"/>
                    <a:pt x="3412490" y="1624330"/>
                    <a:pt x="3374390" y="1713230"/>
                  </a:cubicBezTo>
                  <a:cubicBezTo>
                    <a:pt x="3319780" y="1841500"/>
                    <a:pt x="3206750" y="2065020"/>
                    <a:pt x="3147060" y="2172970"/>
                  </a:cubicBezTo>
                  <a:cubicBezTo>
                    <a:pt x="3112770" y="2235200"/>
                    <a:pt x="3082290" y="2264410"/>
                    <a:pt x="3058160" y="2313940"/>
                  </a:cubicBezTo>
                  <a:cubicBezTo>
                    <a:pt x="3034030" y="2363470"/>
                    <a:pt x="3026410" y="2420620"/>
                    <a:pt x="3003550" y="2471420"/>
                  </a:cubicBezTo>
                  <a:cubicBezTo>
                    <a:pt x="2980690" y="2522220"/>
                    <a:pt x="2943860" y="2566670"/>
                    <a:pt x="2919730" y="2617470"/>
                  </a:cubicBezTo>
                  <a:cubicBezTo>
                    <a:pt x="2895600" y="2668270"/>
                    <a:pt x="2887980" y="2717800"/>
                    <a:pt x="2858770" y="2778760"/>
                  </a:cubicBezTo>
                  <a:cubicBezTo>
                    <a:pt x="2819400" y="2866390"/>
                    <a:pt x="2749550" y="2998470"/>
                    <a:pt x="2687320" y="3083560"/>
                  </a:cubicBezTo>
                  <a:cubicBezTo>
                    <a:pt x="2635250" y="3155950"/>
                    <a:pt x="2571750" y="3188970"/>
                    <a:pt x="2518410" y="3267710"/>
                  </a:cubicBezTo>
                  <a:cubicBezTo>
                    <a:pt x="2447290" y="3370580"/>
                    <a:pt x="2368550" y="3559810"/>
                    <a:pt x="2324100" y="3666490"/>
                  </a:cubicBezTo>
                  <a:cubicBezTo>
                    <a:pt x="2294890" y="3733800"/>
                    <a:pt x="2293620" y="3771900"/>
                    <a:pt x="2263140" y="3837940"/>
                  </a:cubicBezTo>
                  <a:cubicBezTo>
                    <a:pt x="2217420" y="3940810"/>
                    <a:pt x="2113280" y="4076700"/>
                    <a:pt x="2057400" y="4212590"/>
                  </a:cubicBezTo>
                  <a:cubicBezTo>
                    <a:pt x="1995170" y="4359910"/>
                    <a:pt x="1963420" y="4566920"/>
                    <a:pt x="1912620" y="4693920"/>
                  </a:cubicBezTo>
                  <a:cubicBezTo>
                    <a:pt x="1877060" y="4784090"/>
                    <a:pt x="1841500" y="4842510"/>
                    <a:pt x="1802130" y="4914900"/>
                  </a:cubicBezTo>
                  <a:cubicBezTo>
                    <a:pt x="1761490" y="4984750"/>
                    <a:pt x="1709420" y="5049520"/>
                    <a:pt x="1672590" y="5121910"/>
                  </a:cubicBezTo>
                  <a:cubicBezTo>
                    <a:pt x="1635760" y="5194300"/>
                    <a:pt x="1620520" y="5279390"/>
                    <a:pt x="1579880" y="5350510"/>
                  </a:cubicBezTo>
                  <a:cubicBezTo>
                    <a:pt x="1539240" y="5422900"/>
                    <a:pt x="1485900" y="5462270"/>
                    <a:pt x="1427480" y="5553710"/>
                  </a:cubicBezTo>
                  <a:cubicBezTo>
                    <a:pt x="1319530" y="5718810"/>
                    <a:pt x="1079500" y="6159500"/>
                    <a:pt x="1026160" y="6285230"/>
                  </a:cubicBezTo>
                  <a:cubicBezTo>
                    <a:pt x="1008380" y="6325870"/>
                    <a:pt x="1013460" y="6336030"/>
                    <a:pt x="998220" y="6369050"/>
                  </a:cubicBezTo>
                  <a:cubicBezTo>
                    <a:pt x="970280" y="6427470"/>
                    <a:pt x="904240" y="6529070"/>
                    <a:pt x="858520" y="6591300"/>
                  </a:cubicBezTo>
                  <a:cubicBezTo>
                    <a:pt x="820420" y="6642100"/>
                    <a:pt x="784860" y="6671310"/>
                    <a:pt x="745490" y="6720840"/>
                  </a:cubicBezTo>
                  <a:cubicBezTo>
                    <a:pt x="697230" y="6783070"/>
                    <a:pt x="645160" y="6855460"/>
                    <a:pt x="589280" y="6938010"/>
                  </a:cubicBezTo>
                  <a:cubicBezTo>
                    <a:pt x="520700" y="7039610"/>
                    <a:pt x="426720" y="7183120"/>
                    <a:pt x="367030" y="7288530"/>
                  </a:cubicBezTo>
                  <a:cubicBezTo>
                    <a:pt x="318770" y="7369810"/>
                    <a:pt x="285750" y="7424420"/>
                    <a:pt x="251460" y="7512050"/>
                  </a:cubicBezTo>
                  <a:cubicBezTo>
                    <a:pt x="207010" y="7623810"/>
                    <a:pt x="170180" y="7858760"/>
                    <a:pt x="137160" y="7909560"/>
                  </a:cubicBezTo>
                  <a:cubicBezTo>
                    <a:pt x="127000" y="7923530"/>
                    <a:pt x="119380" y="7927340"/>
                    <a:pt x="107950" y="7931150"/>
                  </a:cubicBezTo>
                  <a:cubicBezTo>
                    <a:pt x="92710" y="7937500"/>
                    <a:pt x="68580" y="7940040"/>
                    <a:pt x="53340" y="7934960"/>
                  </a:cubicBezTo>
                  <a:cubicBezTo>
                    <a:pt x="36830" y="7929880"/>
                    <a:pt x="19050" y="7914640"/>
                    <a:pt x="10160" y="7900670"/>
                  </a:cubicBezTo>
                  <a:cubicBezTo>
                    <a:pt x="1270" y="7885430"/>
                    <a:pt x="0" y="7846060"/>
                    <a:pt x="0" y="7846060"/>
                  </a:cubicBezTo>
                </a:path>
              </a:pathLst>
            </a:custGeom>
            <a:solidFill>
              <a:srgbClr val="E719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cf9d56a71b_0_9"/>
            <p:cNvSpPr/>
            <p:nvPr/>
          </p:nvSpPr>
          <p:spPr>
            <a:xfrm>
              <a:off x="9536895" y="7700136"/>
              <a:ext cx="177597" cy="378358"/>
            </a:xfrm>
            <a:custGeom>
              <a:rect b="b" l="l" r="r" t="t"/>
              <a:pathLst>
                <a:path extrusionOk="0" h="497840" w="233680">
                  <a:moveTo>
                    <a:pt x="55880" y="19050"/>
                  </a:moveTo>
                  <a:cubicBezTo>
                    <a:pt x="190500" y="411480"/>
                    <a:pt x="233680" y="443230"/>
                    <a:pt x="232410" y="467360"/>
                  </a:cubicBezTo>
                  <a:cubicBezTo>
                    <a:pt x="231140" y="480060"/>
                    <a:pt x="218440" y="494030"/>
                    <a:pt x="209550" y="495300"/>
                  </a:cubicBezTo>
                  <a:cubicBezTo>
                    <a:pt x="201930" y="496570"/>
                    <a:pt x="185420" y="486410"/>
                    <a:pt x="182880" y="478790"/>
                  </a:cubicBezTo>
                  <a:cubicBezTo>
                    <a:pt x="181610" y="471170"/>
                    <a:pt x="191770" y="448310"/>
                    <a:pt x="199390" y="445770"/>
                  </a:cubicBezTo>
                  <a:cubicBezTo>
                    <a:pt x="208280" y="443230"/>
                    <a:pt x="229870" y="455930"/>
                    <a:pt x="232410" y="464820"/>
                  </a:cubicBezTo>
                  <a:cubicBezTo>
                    <a:pt x="233680" y="472440"/>
                    <a:pt x="219710" y="491490"/>
                    <a:pt x="212090" y="495300"/>
                  </a:cubicBezTo>
                  <a:cubicBezTo>
                    <a:pt x="207010" y="497840"/>
                    <a:pt x="201930" y="496570"/>
                    <a:pt x="195580" y="492760"/>
                  </a:cubicBezTo>
                  <a:cubicBezTo>
                    <a:pt x="179070" y="483870"/>
                    <a:pt x="149860" y="443230"/>
                    <a:pt x="127000" y="400050"/>
                  </a:cubicBezTo>
                  <a:cubicBezTo>
                    <a:pt x="85090" y="320040"/>
                    <a:pt x="0" y="88900"/>
                    <a:pt x="6350" y="33020"/>
                  </a:cubicBezTo>
                  <a:cubicBezTo>
                    <a:pt x="8890" y="16510"/>
                    <a:pt x="19050" y="3810"/>
                    <a:pt x="26670" y="1270"/>
                  </a:cubicBezTo>
                  <a:cubicBezTo>
                    <a:pt x="34290" y="0"/>
                    <a:pt x="55880" y="19050"/>
                    <a:pt x="55880" y="19050"/>
                  </a:cubicBezTo>
                </a:path>
              </a:pathLst>
            </a:custGeom>
            <a:solidFill>
              <a:srgbClr val="0571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cf9d56a71b_0_9"/>
            <p:cNvSpPr/>
            <p:nvPr/>
          </p:nvSpPr>
          <p:spPr>
            <a:xfrm>
              <a:off x="9363027" y="7742637"/>
              <a:ext cx="611937" cy="245161"/>
            </a:xfrm>
            <a:custGeom>
              <a:rect b="b" l="l" r="r" t="t"/>
              <a:pathLst>
                <a:path extrusionOk="0" h="322580" w="805180">
                  <a:moveTo>
                    <a:pt x="21590" y="267970"/>
                  </a:moveTo>
                  <a:cubicBezTo>
                    <a:pt x="181610" y="210820"/>
                    <a:pt x="266700" y="135890"/>
                    <a:pt x="334010" y="113030"/>
                  </a:cubicBezTo>
                  <a:cubicBezTo>
                    <a:pt x="389890" y="93980"/>
                    <a:pt x="434340" y="104140"/>
                    <a:pt x="494030" y="91440"/>
                  </a:cubicBezTo>
                  <a:cubicBezTo>
                    <a:pt x="575310" y="74930"/>
                    <a:pt x="732790" y="0"/>
                    <a:pt x="777240" y="10160"/>
                  </a:cubicBezTo>
                  <a:cubicBezTo>
                    <a:pt x="792480" y="13970"/>
                    <a:pt x="802640" y="26670"/>
                    <a:pt x="803910" y="35560"/>
                  </a:cubicBezTo>
                  <a:cubicBezTo>
                    <a:pt x="805180" y="43180"/>
                    <a:pt x="793750" y="58420"/>
                    <a:pt x="786130" y="60960"/>
                  </a:cubicBezTo>
                  <a:cubicBezTo>
                    <a:pt x="777240" y="62230"/>
                    <a:pt x="755650" y="49530"/>
                    <a:pt x="754380" y="41910"/>
                  </a:cubicBezTo>
                  <a:cubicBezTo>
                    <a:pt x="751840" y="33020"/>
                    <a:pt x="765810" y="12700"/>
                    <a:pt x="774700" y="11430"/>
                  </a:cubicBezTo>
                  <a:cubicBezTo>
                    <a:pt x="782320" y="8890"/>
                    <a:pt x="797560" y="17780"/>
                    <a:pt x="801370" y="25400"/>
                  </a:cubicBezTo>
                  <a:cubicBezTo>
                    <a:pt x="805180" y="31750"/>
                    <a:pt x="805180" y="41910"/>
                    <a:pt x="800100" y="48260"/>
                  </a:cubicBezTo>
                  <a:cubicBezTo>
                    <a:pt x="793750" y="59690"/>
                    <a:pt x="772160" y="67310"/>
                    <a:pt x="748030" y="77470"/>
                  </a:cubicBezTo>
                  <a:cubicBezTo>
                    <a:pt x="698500" y="96520"/>
                    <a:pt x="590550" y="124460"/>
                    <a:pt x="519430" y="138430"/>
                  </a:cubicBezTo>
                  <a:cubicBezTo>
                    <a:pt x="459740" y="151130"/>
                    <a:pt x="410210" y="139700"/>
                    <a:pt x="350520" y="160020"/>
                  </a:cubicBezTo>
                  <a:cubicBezTo>
                    <a:pt x="269240" y="185420"/>
                    <a:pt x="149860" y="284480"/>
                    <a:pt x="87630" y="304800"/>
                  </a:cubicBezTo>
                  <a:cubicBezTo>
                    <a:pt x="57150" y="314960"/>
                    <a:pt x="27940" y="322580"/>
                    <a:pt x="13970" y="314960"/>
                  </a:cubicBezTo>
                  <a:cubicBezTo>
                    <a:pt x="6350" y="309880"/>
                    <a:pt x="0" y="297180"/>
                    <a:pt x="1270" y="289560"/>
                  </a:cubicBezTo>
                  <a:cubicBezTo>
                    <a:pt x="2540" y="280670"/>
                    <a:pt x="21590" y="267970"/>
                    <a:pt x="21590" y="267970"/>
                  </a:cubicBezTo>
                </a:path>
              </a:pathLst>
            </a:custGeom>
            <a:solidFill>
              <a:srgbClr val="0571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cf9d56a71b_0_9"/>
            <p:cNvSpPr/>
            <p:nvPr/>
          </p:nvSpPr>
          <p:spPr>
            <a:xfrm>
              <a:off x="10780053" y="5222512"/>
              <a:ext cx="214274" cy="471983"/>
            </a:xfrm>
            <a:custGeom>
              <a:rect b="b" l="l" r="r" t="t"/>
              <a:pathLst>
                <a:path extrusionOk="0" h="621030" w="281940">
                  <a:moveTo>
                    <a:pt x="48260" y="17780"/>
                  </a:moveTo>
                  <a:cubicBezTo>
                    <a:pt x="236220" y="447040"/>
                    <a:pt x="279400" y="551180"/>
                    <a:pt x="280670" y="586740"/>
                  </a:cubicBezTo>
                  <a:cubicBezTo>
                    <a:pt x="280670" y="598170"/>
                    <a:pt x="280670" y="605790"/>
                    <a:pt x="275590" y="609600"/>
                  </a:cubicBezTo>
                  <a:cubicBezTo>
                    <a:pt x="269240" y="615950"/>
                    <a:pt x="252730" y="618490"/>
                    <a:pt x="245110" y="615950"/>
                  </a:cubicBezTo>
                  <a:cubicBezTo>
                    <a:pt x="238760" y="613410"/>
                    <a:pt x="232410" y="603250"/>
                    <a:pt x="231140" y="596900"/>
                  </a:cubicBezTo>
                  <a:cubicBezTo>
                    <a:pt x="229870" y="589280"/>
                    <a:pt x="233680" y="579120"/>
                    <a:pt x="238760" y="574040"/>
                  </a:cubicBezTo>
                  <a:cubicBezTo>
                    <a:pt x="243840" y="570230"/>
                    <a:pt x="255270" y="566420"/>
                    <a:pt x="261620" y="568960"/>
                  </a:cubicBezTo>
                  <a:cubicBezTo>
                    <a:pt x="269240" y="570230"/>
                    <a:pt x="278130" y="577850"/>
                    <a:pt x="279400" y="584200"/>
                  </a:cubicBezTo>
                  <a:cubicBezTo>
                    <a:pt x="281940" y="591820"/>
                    <a:pt x="276860" y="608330"/>
                    <a:pt x="270510" y="613410"/>
                  </a:cubicBezTo>
                  <a:cubicBezTo>
                    <a:pt x="265430" y="618490"/>
                    <a:pt x="255270" y="621030"/>
                    <a:pt x="247650" y="617220"/>
                  </a:cubicBezTo>
                  <a:cubicBezTo>
                    <a:pt x="234950" y="610870"/>
                    <a:pt x="224790" y="584200"/>
                    <a:pt x="212090" y="557530"/>
                  </a:cubicBezTo>
                  <a:cubicBezTo>
                    <a:pt x="191770" y="511810"/>
                    <a:pt x="176530" y="435610"/>
                    <a:pt x="148590" y="363220"/>
                  </a:cubicBezTo>
                  <a:cubicBezTo>
                    <a:pt x="111760" y="267970"/>
                    <a:pt x="0" y="90170"/>
                    <a:pt x="1270" y="36830"/>
                  </a:cubicBezTo>
                  <a:cubicBezTo>
                    <a:pt x="1270" y="19050"/>
                    <a:pt x="8890" y="5080"/>
                    <a:pt x="17780" y="2540"/>
                  </a:cubicBezTo>
                  <a:cubicBezTo>
                    <a:pt x="25400" y="0"/>
                    <a:pt x="48260" y="17780"/>
                    <a:pt x="48260" y="17780"/>
                  </a:cubicBezTo>
                </a:path>
              </a:pathLst>
            </a:custGeom>
            <a:solidFill>
              <a:srgbClr val="0571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cf9d56a71b_0_9"/>
            <p:cNvSpPr/>
            <p:nvPr/>
          </p:nvSpPr>
          <p:spPr>
            <a:xfrm>
              <a:off x="10654481" y="5231205"/>
              <a:ext cx="608076" cy="389941"/>
            </a:xfrm>
            <a:custGeom>
              <a:rect b="b" l="l" r="r" t="t"/>
              <a:pathLst>
                <a:path extrusionOk="0" h="513080" w="800100">
                  <a:moveTo>
                    <a:pt x="20320" y="458470"/>
                  </a:moveTo>
                  <a:cubicBezTo>
                    <a:pt x="128270" y="415290"/>
                    <a:pt x="173990" y="388620"/>
                    <a:pt x="220980" y="353060"/>
                  </a:cubicBezTo>
                  <a:cubicBezTo>
                    <a:pt x="287020" y="303530"/>
                    <a:pt x="353060" y="205740"/>
                    <a:pt x="438150" y="148590"/>
                  </a:cubicBezTo>
                  <a:cubicBezTo>
                    <a:pt x="532130" y="85090"/>
                    <a:pt x="716280" y="2540"/>
                    <a:pt x="767080" y="1270"/>
                  </a:cubicBezTo>
                  <a:cubicBezTo>
                    <a:pt x="781050" y="1270"/>
                    <a:pt x="791210" y="6350"/>
                    <a:pt x="795020" y="13970"/>
                  </a:cubicBezTo>
                  <a:cubicBezTo>
                    <a:pt x="798830" y="20320"/>
                    <a:pt x="797560" y="39370"/>
                    <a:pt x="791210" y="44450"/>
                  </a:cubicBezTo>
                  <a:cubicBezTo>
                    <a:pt x="784860" y="49530"/>
                    <a:pt x="760730" y="49530"/>
                    <a:pt x="754380" y="43180"/>
                  </a:cubicBezTo>
                  <a:cubicBezTo>
                    <a:pt x="748030" y="39370"/>
                    <a:pt x="746760" y="26670"/>
                    <a:pt x="748030" y="20320"/>
                  </a:cubicBezTo>
                  <a:cubicBezTo>
                    <a:pt x="749300" y="13970"/>
                    <a:pt x="756920" y="5080"/>
                    <a:pt x="764540" y="2540"/>
                  </a:cubicBezTo>
                  <a:cubicBezTo>
                    <a:pt x="772160" y="0"/>
                    <a:pt x="788670" y="5080"/>
                    <a:pt x="793750" y="11430"/>
                  </a:cubicBezTo>
                  <a:cubicBezTo>
                    <a:pt x="797560" y="17780"/>
                    <a:pt x="800100" y="31750"/>
                    <a:pt x="792480" y="41910"/>
                  </a:cubicBezTo>
                  <a:cubicBezTo>
                    <a:pt x="768350" y="78740"/>
                    <a:pt x="563880" y="124460"/>
                    <a:pt x="478790" y="182880"/>
                  </a:cubicBezTo>
                  <a:cubicBezTo>
                    <a:pt x="408940" y="229870"/>
                    <a:pt x="363220" y="303530"/>
                    <a:pt x="309880" y="349250"/>
                  </a:cubicBezTo>
                  <a:cubicBezTo>
                    <a:pt x="267970" y="384810"/>
                    <a:pt x="233680" y="410210"/>
                    <a:pt x="189230" y="435610"/>
                  </a:cubicBezTo>
                  <a:cubicBezTo>
                    <a:pt x="140970" y="464820"/>
                    <a:pt x="57150" y="513080"/>
                    <a:pt x="26670" y="508000"/>
                  </a:cubicBezTo>
                  <a:cubicBezTo>
                    <a:pt x="13970" y="506730"/>
                    <a:pt x="2540" y="495300"/>
                    <a:pt x="1270" y="486410"/>
                  </a:cubicBezTo>
                  <a:cubicBezTo>
                    <a:pt x="0" y="478790"/>
                    <a:pt x="20320" y="458470"/>
                    <a:pt x="20320" y="458470"/>
                  </a:cubicBezTo>
                </a:path>
              </a:pathLst>
            </a:custGeom>
            <a:solidFill>
              <a:srgbClr val="0571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cf9d56a71b_0_9"/>
            <p:cNvSpPr/>
            <p:nvPr/>
          </p:nvSpPr>
          <p:spPr>
            <a:xfrm>
              <a:off x="10754938" y="5095974"/>
              <a:ext cx="229718" cy="654406"/>
            </a:xfrm>
            <a:custGeom>
              <a:rect b="b" l="l" r="r" t="t"/>
              <a:pathLst>
                <a:path extrusionOk="0" h="861060" w="302260">
                  <a:moveTo>
                    <a:pt x="58420" y="222250"/>
                  </a:moveTo>
                  <a:cubicBezTo>
                    <a:pt x="186690" y="612140"/>
                    <a:pt x="302260" y="789940"/>
                    <a:pt x="294640" y="835660"/>
                  </a:cubicBezTo>
                  <a:cubicBezTo>
                    <a:pt x="292100" y="849630"/>
                    <a:pt x="279400" y="859790"/>
                    <a:pt x="270510" y="861060"/>
                  </a:cubicBezTo>
                  <a:cubicBezTo>
                    <a:pt x="262890" y="861060"/>
                    <a:pt x="252730" y="855980"/>
                    <a:pt x="246380" y="845820"/>
                  </a:cubicBezTo>
                  <a:cubicBezTo>
                    <a:pt x="232410" y="826770"/>
                    <a:pt x="245110" y="772160"/>
                    <a:pt x="228600" y="723900"/>
                  </a:cubicBezTo>
                  <a:cubicBezTo>
                    <a:pt x="198120" y="638810"/>
                    <a:pt x="68580" y="480060"/>
                    <a:pt x="36830" y="396240"/>
                  </a:cubicBezTo>
                  <a:cubicBezTo>
                    <a:pt x="20320" y="349250"/>
                    <a:pt x="20320" y="325120"/>
                    <a:pt x="15240" y="279400"/>
                  </a:cubicBezTo>
                  <a:cubicBezTo>
                    <a:pt x="8890" y="215900"/>
                    <a:pt x="22860" y="83820"/>
                    <a:pt x="12700" y="49530"/>
                  </a:cubicBezTo>
                  <a:cubicBezTo>
                    <a:pt x="10160" y="38100"/>
                    <a:pt x="0" y="35560"/>
                    <a:pt x="0" y="29210"/>
                  </a:cubicBezTo>
                  <a:cubicBezTo>
                    <a:pt x="0" y="20320"/>
                    <a:pt x="10160" y="6350"/>
                    <a:pt x="17780" y="3810"/>
                  </a:cubicBezTo>
                  <a:cubicBezTo>
                    <a:pt x="25400" y="0"/>
                    <a:pt x="43180" y="6350"/>
                    <a:pt x="46990" y="12700"/>
                  </a:cubicBezTo>
                  <a:cubicBezTo>
                    <a:pt x="50800" y="20320"/>
                    <a:pt x="45720" y="43180"/>
                    <a:pt x="39370" y="48260"/>
                  </a:cubicBezTo>
                  <a:cubicBezTo>
                    <a:pt x="34290" y="53340"/>
                    <a:pt x="21590" y="53340"/>
                    <a:pt x="15240" y="50800"/>
                  </a:cubicBezTo>
                  <a:cubicBezTo>
                    <a:pt x="8890" y="46990"/>
                    <a:pt x="2540" y="38100"/>
                    <a:pt x="1270" y="31750"/>
                  </a:cubicBezTo>
                  <a:cubicBezTo>
                    <a:pt x="0" y="24130"/>
                    <a:pt x="2540" y="13970"/>
                    <a:pt x="7620" y="8890"/>
                  </a:cubicBezTo>
                  <a:cubicBezTo>
                    <a:pt x="13970" y="3810"/>
                    <a:pt x="30480" y="0"/>
                    <a:pt x="38100" y="5080"/>
                  </a:cubicBezTo>
                  <a:cubicBezTo>
                    <a:pt x="50800" y="12700"/>
                    <a:pt x="59690" y="38100"/>
                    <a:pt x="66040" y="64770"/>
                  </a:cubicBezTo>
                  <a:cubicBezTo>
                    <a:pt x="76200" y="113030"/>
                    <a:pt x="59690" y="215900"/>
                    <a:pt x="66040" y="276860"/>
                  </a:cubicBezTo>
                  <a:cubicBezTo>
                    <a:pt x="71120" y="321310"/>
                    <a:pt x="72390" y="350520"/>
                    <a:pt x="90170" y="394970"/>
                  </a:cubicBezTo>
                  <a:cubicBezTo>
                    <a:pt x="118110" y="464820"/>
                    <a:pt x="210820" y="574040"/>
                    <a:pt x="245110" y="646430"/>
                  </a:cubicBezTo>
                  <a:cubicBezTo>
                    <a:pt x="269240" y="695960"/>
                    <a:pt x="285750" y="740410"/>
                    <a:pt x="292100" y="778510"/>
                  </a:cubicBezTo>
                  <a:cubicBezTo>
                    <a:pt x="297180" y="805180"/>
                    <a:pt x="298450" y="834390"/>
                    <a:pt x="290830" y="848360"/>
                  </a:cubicBezTo>
                  <a:cubicBezTo>
                    <a:pt x="287020" y="855980"/>
                    <a:pt x="278130" y="859790"/>
                    <a:pt x="270510" y="861060"/>
                  </a:cubicBezTo>
                  <a:cubicBezTo>
                    <a:pt x="264160" y="861060"/>
                    <a:pt x="257810" y="859790"/>
                    <a:pt x="248920" y="850900"/>
                  </a:cubicBezTo>
                  <a:cubicBezTo>
                    <a:pt x="215900" y="819150"/>
                    <a:pt x="139700" y="628650"/>
                    <a:pt x="97790" y="520700"/>
                  </a:cubicBezTo>
                  <a:cubicBezTo>
                    <a:pt x="60960" y="422910"/>
                    <a:pt x="2540" y="276860"/>
                    <a:pt x="8890" y="231140"/>
                  </a:cubicBezTo>
                  <a:cubicBezTo>
                    <a:pt x="10160" y="215900"/>
                    <a:pt x="17780" y="204470"/>
                    <a:pt x="26670" y="201930"/>
                  </a:cubicBezTo>
                  <a:cubicBezTo>
                    <a:pt x="34290" y="200660"/>
                    <a:pt x="58420" y="222250"/>
                    <a:pt x="58420" y="222250"/>
                  </a:cubicBezTo>
                </a:path>
              </a:pathLst>
            </a:custGeom>
            <a:solidFill>
              <a:srgbClr val="0571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cf9d56a71b_0_9"/>
            <p:cNvSpPr/>
            <p:nvPr/>
          </p:nvSpPr>
          <p:spPr>
            <a:xfrm>
              <a:off x="10612946" y="5267911"/>
              <a:ext cx="650545" cy="344576"/>
            </a:xfrm>
            <a:custGeom>
              <a:rect b="b" l="l" r="r" t="t"/>
              <a:pathLst>
                <a:path extrusionOk="0" h="453390" w="855980">
                  <a:moveTo>
                    <a:pt x="16510" y="400050"/>
                  </a:moveTo>
                  <a:cubicBezTo>
                    <a:pt x="156210" y="337820"/>
                    <a:pt x="361950" y="184150"/>
                    <a:pt x="494030" y="121920"/>
                  </a:cubicBezTo>
                  <a:cubicBezTo>
                    <a:pt x="603250" y="71120"/>
                    <a:pt x="778510" y="0"/>
                    <a:pt x="808990" y="16510"/>
                  </a:cubicBezTo>
                  <a:cubicBezTo>
                    <a:pt x="819150" y="21590"/>
                    <a:pt x="820420" y="36830"/>
                    <a:pt x="816610" y="46990"/>
                  </a:cubicBezTo>
                  <a:cubicBezTo>
                    <a:pt x="807720" y="64770"/>
                    <a:pt x="750570" y="85090"/>
                    <a:pt x="718820" y="95250"/>
                  </a:cubicBezTo>
                  <a:cubicBezTo>
                    <a:pt x="694690" y="105410"/>
                    <a:pt x="660400" y="118110"/>
                    <a:pt x="647700" y="113030"/>
                  </a:cubicBezTo>
                  <a:cubicBezTo>
                    <a:pt x="640080" y="109220"/>
                    <a:pt x="635000" y="99060"/>
                    <a:pt x="633730" y="92710"/>
                  </a:cubicBezTo>
                  <a:cubicBezTo>
                    <a:pt x="633730" y="83820"/>
                    <a:pt x="643890" y="69850"/>
                    <a:pt x="650240" y="66040"/>
                  </a:cubicBezTo>
                  <a:cubicBezTo>
                    <a:pt x="656590" y="63500"/>
                    <a:pt x="668020" y="66040"/>
                    <a:pt x="674370" y="69850"/>
                  </a:cubicBezTo>
                  <a:cubicBezTo>
                    <a:pt x="679450" y="73660"/>
                    <a:pt x="684530" y="83820"/>
                    <a:pt x="684530" y="90170"/>
                  </a:cubicBezTo>
                  <a:cubicBezTo>
                    <a:pt x="684530" y="97790"/>
                    <a:pt x="679450" y="107950"/>
                    <a:pt x="673100" y="111760"/>
                  </a:cubicBezTo>
                  <a:cubicBezTo>
                    <a:pt x="668020" y="115570"/>
                    <a:pt x="656590" y="116840"/>
                    <a:pt x="650240" y="113030"/>
                  </a:cubicBezTo>
                  <a:cubicBezTo>
                    <a:pt x="643890" y="110490"/>
                    <a:pt x="636270" y="101600"/>
                    <a:pt x="635000" y="95250"/>
                  </a:cubicBezTo>
                  <a:cubicBezTo>
                    <a:pt x="633730" y="88900"/>
                    <a:pt x="635000" y="80010"/>
                    <a:pt x="641350" y="72390"/>
                  </a:cubicBezTo>
                  <a:cubicBezTo>
                    <a:pt x="660400" y="52070"/>
                    <a:pt x="759460" y="15240"/>
                    <a:pt x="795020" y="6350"/>
                  </a:cubicBezTo>
                  <a:cubicBezTo>
                    <a:pt x="812800" y="2540"/>
                    <a:pt x="825500" y="0"/>
                    <a:pt x="835660" y="5080"/>
                  </a:cubicBezTo>
                  <a:cubicBezTo>
                    <a:pt x="844550" y="8890"/>
                    <a:pt x="855980" y="22860"/>
                    <a:pt x="855980" y="33020"/>
                  </a:cubicBezTo>
                  <a:cubicBezTo>
                    <a:pt x="855980" y="43180"/>
                    <a:pt x="845820" y="52070"/>
                    <a:pt x="829310" y="63500"/>
                  </a:cubicBezTo>
                  <a:cubicBezTo>
                    <a:pt x="783590" y="95250"/>
                    <a:pt x="614680" y="121920"/>
                    <a:pt x="502920" y="175260"/>
                  </a:cubicBezTo>
                  <a:cubicBezTo>
                    <a:pt x="372110" y="236220"/>
                    <a:pt x="181610" y="386080"/>
                    <a:pt x="96520" y="422910"/>
                  </a:cubicBezTo>
                  <a:cubicBezTo>
                    <a:pt x="60960" y="439420"/>
                    <a:pt x="31750" y="453390"/>
                    <a:pt x="16510" y="447040"/>
                  </a:cubicBezTo>
                  <a:cubicBezTo>
                    <a:pt x="7620" y="444500"/>
                    <a:pt x="0" y="431800"/>
                    <a:pt x="0" y="424180"/>
                  </a:cubicBezTo>
                  <a:cubicBezTo>
                    <a:pt x="0" y="415290"/>
                    <a:pt x="16510" y="400050"/>
                    <a:pt x="16510" y="400050"/>
                  </a:cubicBezTo>
                </a:path>
              </a:pathLst>
            </a:custGeom>
            <a:solidFill>
              <a:srgbClr val="0571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cf9d56a71b_0_9"/>
            <p:cNvSpPr/>
            <p:nvPr/>
          </p:nvSpPr>
          <p:spPr>
            <a:xfrm>
              <a:off x="9421949" y="7502120"/>
              <a:ext cx="306934" cy="588772"/>
            </a:xfrm>
            <a:custGeom>
              <a:rect b="b" l="l" r="r" t="t"/>
              <a:pathLst>
                <a:path extrusionOk="0" h="774700" w="403860">
                  <a:moveTo>
                    <a:pt x="166370" y="203200"/>
                  </a:moveTo>
                  <a:cubicBezTo>
                    <a:pt x="175260" y="379730"/>
                    <a:pt x="187960" y="421640"/>
                    <a:pt x="203200" y="461010"/>
                  </a:cubicBezTo>
                  <a:cubicBezTo>
                    <a:pt x="219710" y="501650"/>
                    <a:pt x="238760" y="537210"/>
                    <a:pt x="264160" y="577850"/>
                  </a:cubicBezTo>
                  <a:cubicBezTo>
                    <a:pt x="297180" y="629920"/>
                    <a:pt x="384810" y="709930"/>
                    <a:pt x="388620" y="742950"/>
                  </a:cubicBezTo>
                  <a:cubicBezTo>
                    <a:pt x="389890" y="754380"/>
                    <a:pt x="384810" y="764540"/>
                    <a:pt x="377190" y="769620"/>
                  </a:cubicBezTo>
                  <a:cubicBezTo>
                    <a:pt x="370840" y="773430"/>
                    <a:pt x="359410" y="773430"/>
                    <a:pt x="349250" y="768350"/>
                  </a:cubicBezTo>
                  <a:cubicBezTo>
                    <a:pt x="323850" y="756920"/>
                    <a:pt x="278130" y="690880"/>
                    <a:pt x="254000" y="654050"/>
                  </a:cubicBezTo>
                  <a:cubicBezTo>
                    <a:pt x="234950" y="623570"/>
                    <a:pt x="231140" y="598170"/>
                    <a:pt x="212090" y="565150"/>
                  </a:cubicBezTo>
                  <a:cubicBezTo>
                    <a:pt x="185420" y="520700"/>
                    <a:pt x="129540" y="466090"/>
                    <a:pt x="102870" y="411480"/>
                  </a:cubicBezTo>
                  <a:cubicBezTo>
                    <a:pt x="77470" y="358140"/>
                    <a:pt x="68580" y="303530"/>
                    <a:pt x="52070" y="243840"/>
                  </a:cubicBezTo>
                  <a:cubicBezTo>
                    <a:pt x="35560" y="176530"/>
                    <a:pt x="2540" y="64770"/>
                    <a:pt x="5080" y="30480"/>
                  </a:cubicBezTo>
                  <a:cubicBezTo>
                    <a:pt x="5080" y="19050"/>
                    <a:pt x="6350" y="11430"/>
                    <a:pt x="12700" y="7620"/>
                  </a:cubicBezTo>
                  <a:cubicBezTo>
                    <a:pt x="19050" y="2540"/>
                    <a:pt x="40640" y="2540"/>
                    <a:pt x="50800" y="10160"/>
                  </a:cubicBezTo>
                  <a:cubicBezTo>
                    <a:pt x="64770" y="22860"/>
                    <a:pt x="54610" y="63500"/>
                    <a:pt x="68580" y="99060"/>
                  </a:cubicBezTo>
                  <a:cubicBezTo>
                    <a:pt x="93980" y="161290"/>
                    <a:pt x="160020" y="267970"/>
                    <a:pt x="217170" y="339090"/>
                  </a:cubicBezTo>
                  <a:cubicBezTo>
                    <a:pt x="270510" y="406400"/>
                    <a:pt x="389890" y="477520"/>
                    <a:pt x="400050" y="515620"/>
                  </a:cubicBezTo>
                  <a:cubicBezTo>
                    <a:pt x="403860" y="530860"/>
                    <a:pt x="396240" y="547370"/>
                    <a:pt x="388620" y="551180"/>
                  </a:cubicBezTo>
                  <a:cubicBezTo>
                    <a:pt x="381000" y="554990"/>
                    <a:pt x="364490" y="551180"/>
                    <a:pt x="358140" y="544830"/>
                  </a:cubicBezTo>
                  <a:cubicBezTo>
                    <a:pt x="353060" y="539750"/>
                    <a:pt x="350520" y="528320"/>
                    <a:pt x="353060" y="521970"/>
                  </a:cubicBezTo>
                  <a:cubicBezTo>
                    <a:pt x="354330" y="514350"/>
                    <a:pt x="361950" y="506730"/>
                    <a:pt x="369570" y="504190"/>
                  </a:cubicBezTo>
                  <a:cubicBezTo>
                    <a:pt x="375920" y="501650"/>
                    <a:pt x="387350" y="504190"/>
                    <a:pt x="392430" y="508000"/>
                  </a:cubicBezTo>
                  <a:cubicBezTo>
                    <a:pt x="398780" y="511810"/>
                    <a:pt x="402590" y="521970"/>
                    <a:pt x="402590" y="529590"/>
                  </a:cubicBezTo>
                  <a:cubicBezTo>
                    <a:pt x="402590" y="535940"/>
                    <a:pt x="397510" y="546100"/>
                    <a:pt x="391160" y="549910"/>
                  </a:cubicBezTo>
                  <a:cubicBezTo>
                    <a:pt x="383540" y="553720"/>
                    <a:pt x="373380" y="552450"/>
                    <a:pt x="360680" y="547370"/>
                  </a:cubicBezTo>
                  <a:cubicBezTo>
                    <a:pt x="322580" y="529590"/>
                    <a:pt x="231140" y="438150"/>
                    <a:pt x="175260" y="368300"/>
                  </a:cubicBezTo>
                  <a:cubicBezTo>
                    <a:pt x="114300" y="292100"/>
                    <a:pt x="38100" y="166370"/>
                    <a:pt x="15240" y="102870"/>
                  </a:cubicBezTo>
                  <a:cubicBezTo>
                    <a:pt x="3810" y="69850"/>
                    <a:pt x="0" y="41910"/>
                    <a:pt x="5080" y="24130"/>
                  </a:cubicBezTo>
                  <a:cubicBezTo>
                    <a:pt x="7620" y="12700"/>
                    <a:pt x="15240" y="2540"/>
                    <a:pt x="22860" y="1270"/>
                  </a:cubicBezTo>
                  <a:cubicBezTo>
                    <a:pt x="31750" y="0"/>
                    <a:pt x="44450" y="3810"/>
                    <a:pt x="53340" y="16510"/>
                  </a:cubicBezTo>
                  <a:cubicBezTo>
                    <a:pt x="82550" y="50800"/>
                    <a:pt x="99060" y="228600"/>
                    <a:pt x="120650" y="300990"/>
                  </a:cubicBezTo>
                  <a:cubicBezTo>
                    <a:pt x="133350" y="347980"/>
                    <a:pt x="137160" y="367030"/>
                    <a:pt x="160020" y="412750"/>
                  </a:cubicBezTo>
                  <a:cubicBezTo>
                    <a:pt x="203200" y="495300"/>
                    <a:pt x="383540" y="693420"/>
                    <a:pt x="388620" y="742950"/>
                  </a:cubicBezTo>
                  <a:cubicBezTo>
                    <a:pt x="389890" y="755650"/>
                    <a:pt x="384810" y="764540"/>
                    <a:pt x="377190" y="769620"/>
                  </a:cubicBezTo>
                  <a:cubicBezTo>
                    <a:pt x="370840" y="773430"/>
                    <a:pt x="360680" y="774700"/>
                    <a:pt x="349250" y="768350"/>
                  </a:cubicBezTo>
                  <a:cubicBezTo>
                    <a:pt x="318770" y="753110"/>
                    <a:pt x="254000" y="655320"/>
                    <a:pt x="219710" y="601980"/>
                  </a:cubicBezTo>
                  <a:cubicBezTo>
                    <a:pt x="193040" y="560070"/>
                    <a:pt x="172720" y="523240"/>
                    <a:pt x="156210" y="480060"/>
                  </a:cubicBezTo>
                  <a:cubicBezTo>
                    <a:pt x="138430" y="435610"/>
                    <a:pt x="125730" y="388620"/>
                    <a:pt x="118110" y="342900"/>
                  </a:cubicBezTo>
                  <a:cubicBezTo>
                    <a:pt x="111760" y="294640"/>
                    <a:pt x="104140" y="222250"/>
                    <a:pt x="116840" y="196850"/>
                  </a:cubicBezTo>
                  <a:cubicBezTo>
                    <a:pt x="123190" y="185420"/>
                    <a:pt x="135890" y="176530"/>
                    <a:pt x="144780" y="177800"/>
                  </a:cubicBezTo>
                  <a:cubicBezTo>
                    <a:pt x="152400" y="179070"/>
                    <a:pt x="166370" y="203200"/>
                    <a:pt x="166370" y="203200"/>
                  </a:cubicBezTo>
                </a:path>
              </a:pathLst>
            </a:custGeom>
            <a:solidFill>
              <a:srgbClr val="0571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cf9d56a71b_0_9"/>
            <p:cNvSpPr/>
            <p:nvPr/>
          </p:nvSpPr>
          <p:spPr>
            <a:xfrm>
              <a:off x="9329219" y="7666328"/>
              <a:ext cx="618693" cy="343611"/>
            </a:xfrm>
            <a:custGeom>
              <a:rect b="b" l="l" r="r" t="t"/>
              <a:pathLst>
                <a:path extrusionOk="0" h="452120" w="814070">
                  <a:moveTo>
                    <a:pt x="22860" y="401320"/>
                  </a:moveTo>
                  <a:cubicBezTo>
                    <a:pt x="368300" y="266700"/>
                    <a:pt x="403860" y="271780"/>
                    <a:pt x="452120" y="250190"/>
                  </a:cubicBezTo>
                  <a:cubicBezTo>
                    <a:pt x="518160" y="218440"/>
                    <a:pt x="600710" y="118110"/>
                    <a:pt x="666750" y="95250"/>
                  </a:cubicBezTo>
                  <a:cubicBezTo>
                    <a:pt x="715010" y="78740"/>
                    <a:pt x="782320" y="76200"/>
                    <a:pt x="801370" y="91440"/>
                  </a:cubicBezTo>
                  <a:cubicBezTo>
                    <a:pt x="812800" y="100330"/>
                    <a:pt x="814070" y="121920"/>
                    <a:pt x="811530" y="132080"/>
                  </a:cubicBezTo>
                  <a:cubicBezTo>
                    <a:pt x="807720" y="139700"/>
                    <a:pt x="800100" y="140970"/>
                    <a:pt x="787400" y="148590"/>
                  </a:cubicBezTo>
                  <a:cubicBezTo>
                    <a:pt x="744220" y="176530"/>
                    <a:pt x="591820" y="267970"/>
                    <a:pt x="488950" y="307340"/>
                  </a:cubicBezTo>
                  <a:cubicBezTo>
                    <a:pt x="388620" y="346710"/>
                    <a:pt x="251460" y="354330"/>
                    <a:pt x="175260" y="384810"/>
                  </a:cubicBezTo>
                  <a:cubicBezTo>
                    <a:pt x="128270" y="403860"/>
                    <a:pt x="91440" y="444500"/>
                    <a:pt x="66040" y="448310"/>
                  </a:cubicBezTo>
                  <a:cubicBezTo>
                    <a:pt x="54610" y="449580"/>
                    <a:pt x="43180" y="447040"/>
                    <a:pt x="38100" y="441960"/>
                  </a:cubicBezTo>
                  <a:cubicBezTo>
                    <a:pt x="33020" y="435610"/>
                    <a:pt x="31750" y="422910"/>
                    <a:pt x="34290" y="412750"/>
                  </a:cubicBezTo>
                  <a:cubicBezTo>
                    <a:pt x="40640" y="394970"/>
                    <a:pt x="59690" y="378460"/>
                    <a:pt x="90170" y="353060"/>
                  </a:cubicBezTo>
                  <a:cubicBezTo>
                    <a:pt x="173990" y="284480"/>
                    <a:pt x="518160" y="71120"/>
                    <a:pt x="607060" y="29210"/>
                  </a:cubicBezTo>
                  <a:cubicBezTo>
                    <a:pt x="636270" y="16510"/>
                    <a:pt x="645160" y="13970"/>
                    <a:pt x="668020" y="10160"/>
                  </a:cubicBezTo>
                  <a:cubicBezTo>
                    <a:pt x="693420" y="6350"/>
                    <a:pt x="740410" y="0"/>
                    <a:pt x="754380" y="10160"/>
                  </a:cubicBezTo>
                  <a:cubicBezTo>
                    <a:pt x="762000" y="16510"/>
                    <a:pt x="765810" y="33020"/>
                    <a:pt x="762000" y="40640"/>
                  </a:cubicBezTo>
                  <a:cubicBezTo>
                    <a:pt x="759460" y="48260"/>
                    <a:pt x="744220" y="57150"/>
                    <a:pt x="736600" y="55880"/>
                  </a:cubicBezTo>
                  <a:cubicBezTo>
                    <a:pt x="727710" y="54610"/>
                    <a:pt x="713740" y="35560"/>
                    <a:pt x="713740" y="26670"/>
                  </a:cubicBezTo>
                  <a:cubicBezTo>
                    <a:pt x="713740" y="20320"/>
                    <a:pt x="721360" y="10160"/>
                    <a:pt x="727710" y="7620"/>
                  </a:cubicBezTo>
                  <a:cubicBezTo>
                    <a:pt x="734060" y="5080"/>
                    <a:pt x="745490" y="5080"/>
                    <a:pt x="751840" y="8890"/>
                  </a:cubicBezTo>
                  <a:cubicBezTo>
                    <a:pt x="758190" y="12700"/>
                    <a:pt x="764540" y="22860"/>
                    <a:pt x="764540" y="29210"/>
                  </a:cubicBezTo>
                  <a:cubicBezTo>
                    <a:pt x="764540" y="36830"/>
                    <a:pt x="762000" y="44450"/>
                    <a:pt x="754380" y="50800"/>
                  </a:cubicBezTo>
                  <a:cubicBezTo>
                    <a:pt x="736600" y="64770"/>
                    <a:pt x="684530" y="53340"/>
                    <a:pt x="633730" y="73660"/>
                  </a:cubicBezTo>
                  <a:cubicBezTo>
                    <a:pt x="520700" y="116840"/>
                    <a:pt x="220980" y="317500"/>
                    <a:pt x="134620" y="384810"/>
                  </a:cubicBezTo>
                  <a:cubicBezTo>
                    <a:pt x="101600" y="410210"/>
                    <a:pt x="91440" y="439420"/>
                    <a:pt x="71120" y="445770"/>
                  </a:cubicBezTo>
                  <a:cubicBezTo>
                    <a:pt x="59690" y="449580"/>
                    <a:pt x="43180" y="448310"/>
                    <a:pt x="38100" y="441960"/>
                  </a:cubicBezTo>
                  <a:cubicBezTo>
                    <a:pt x="33020" y="434340"/>
                    <a:pt x="34290" y="416560"/>
                    <a:pt x="43180" y="403860"/>
                  </a:cubicBezTo>
                  <a:cubicBezTo>
                    <a:pt x="58420" y="379730"/>
                    <a:pt x="111760" y="355600"/>
                    <a:pt x="163830" y="335280"/>
                  </a:cubicBezTo>
                  <a:cubicBezTo>
                    <a:pt x="240030" y="304800"/>
                    <a:pt x="369570" y="299720"/>
                    <a:pt x="469900" y="260350"/>
                  </a:cubicBezTo>
                  <a:cubicBezTo>
                    <a:pt x="574040" y="220980"/>
                    <a:pt x="749300" y="78740"/>
                    <a:pt x="778510" y="95250"/>
                  </a:cubicBezTo>
                  <a:cubicBezTo>
                    <a:pt x="788670" y="101600"/>
                    <a:pt x="789940" y="130810"/>
                    <a:pt x="779780" y="140970"/>
                  </a:cubicBezTo>
                  <a:cubicBezTo>
                    <a:pt x="765810" y="157480"/>
                    <a:pt x="704850" y="134620"/>
                    <a:pt x="662940" y="151130"/>
                  </a:cubicBezTo>
                  <a:cubicBezTo>
                    <a:pt x="603250" y="173990"/>
                    <a:pt x="532130" y="267970"/>
                    <a:pt x="469900" y="297180"/>
                  </a:cubicBezTo>
                  <a:cubicBezTo>
                    <a:pt x="422910" y="320040"/>
                    <a:pt x="386080" y="313690"/>
                    <a:pt x="334010" y="331470"/>
                  </a:cubicBezTo>
                  <a:cubicBezTo>
                    <a:pt x="257810" y="356870"/>
                    <a:pt x="120650" y="438150"/>
                    <a:pt x="62230" y="447040"/>
                  </a:cubicBezTo>
                  <a:cubicBezTo>
                    <a:pt x="38100" y="452120"/>
                    <a:pt x="15240" y="450850"/>
                    <a:pt x="6350" y="443230"/>
                  </a:cubicBezTo>
                  <a:cubicBezTo>
                    <a:pt x="0" y="436880"/>
                    <a:pt x="0" y="421640"/>
                    <a:pt x="3810" y="414020"/>
                  </a:cubicBezTo>
                  <a:cubicBezTo>
                    <a:pt x="6350" y="407670"/>
                    <a:pt x="22860" y="401320"/>
                    <a:pt x="22860" y="401320"/>
                  </a:cubicBezTo>
                </a:path>
              </a:pathLst>
            </a:custGeom>
            <a:solidFill>
              <a:srgbClr val="0571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cf9d56a71b_0_9"/>
            <p:cNvSpPr/>
            <p:nvPr/>
          </p:nvSpPr>
          <p:spPr>
            <a:xfrm>
              <a:off x="9618033" y="7814117"/>
              <a:ext cx="233578" cy="401523"/>
            </a:xfrm>
            <a:custGeom>
              <a:rect b="b" l="l" r="r" t="t"/>
              <a:pathLst>
                <a:path extrusionOk="0" h="528320" w="307340">
                  <a:moveTo>
                    <a:pt x="45720" y="13970"/>
                  </a:moveTo>
                  <a:cubicBezTo>
                    <a:pt x="251460" y="342900"/>
                    <a:pt x="307340" y="454660"/>
                    <a:pt x="303530" y="495300"/>
                  </a:cubicBezTo>
                  <a:cubicBezTo>
                    <a:pt x="302260" y="510540"/>
                    <a:pt x="292100" y="523240"/>
                    <a:pt x="284480" y="525780"/>
                  </a:cubicBezTo>
                  <a:cubicBezTo>
                    <a:pt x="276860" y="528320"/>
                    <a:pt x="259080" y="520700"/>
                    <a:pt x="256540" y="513080"/>
                  </a:cubicBezTo>
                  <a:cubicBezTo>
                    <a:pt x="252730" y="504190"/>
                    <a:pt x="260350" y="481330"/>
                    <a:pt x="267970" y="477520"/>
                  </a:cubicBezTo>
                  <a:cubicBezTo>
                    <a:pt x="276860" y="474980"/>
                    <a:pt x="298450" y="483870"/>
                    <a:pt x="302260" y="492760"/>
                  </a:cubicBezTo>
                  <a:cubicBezTo>
                    <a:pt x="306070" y="499110"/>
                    <a:pt x="300990" y="516890"/>
                    <a:pt x="293370" y="521970"/>
                  </a:cubicBezTo>
                  <a:cubicBezTo>
                    <a:pt x="287020" y="525780"/>
                    <a:pt x="269240" y="524510"/>
                    <a:pt x="257810" y="515620"/>
                  </a:cubicBezTo>
                  <a:cubicBezTo>
                    <a:pt x="227330" y="490220"/>
                    <a:pt x="207010" y="367030"/>
                    <a:pt x="167640" y="292100"/>
                  </a:cubicBezTo>
                  <a:cubicBezTo>
                    <a:pt x="123190" y="208280"/>
                    <a:pt x="7620" y="85090"/>
                    <a:pt x="1270" y="39370"/>
                  </a:cubicBezTo>
                  <a:cubicBezTo>
                    <a:pt x="0" y="21590"/>
                    <a:pt x="6350" y="6350"/>
                    <a:pt x="15240" y="2540"/>
                  </a:cubicBezTo>
                  <a:cubicBezTo>
                    <a:pt x="21590" y="0"/>
                    <a:pt x="45720" y="13970"/>
                    <a:pt x="45720" y="13970"/>
                  </a:cubicBezTo>
                </a:path>
              </a:pathLst>
            </a:custGeom>
            <a:solidFill>
              <a:srgbClr val="0571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cf9d56a71b_0_9"/>
            <p:cNvSpPr/>
            <p:nvPr/>
          </p:nvSpPr>
          <p:spPr>
            <a:xfrm>
              <a:off x="9559111" y="7734910"/>
              <a:ext cx="232613" cy="347472"/>
            </a:xfrm>
            <a:custGeom>
              <a:rect b="b" l="l" r="r" t="t"/>
              <a:pathLst>
                <a:path extrusionOk="0" h="457200" w="306070">
                  <a:moveTo>
                    <a:pt x="156210" y="420370"/>
                  </a:moveTo>
                  <a:cubicBezTo>
                    <a:pt x="41910" y="193040"/>
                    <a:pt x="5080" y="76200"/>
                    <a:pt x="2540" y="36830"/>
                  </a:cubicBezTo>
                  <a:cubicBezTo>
                    <a:pt x="1270" y="22860"/>
                    <a:pt x="0" y="13970"/>
                    <a:pt x="6350" y="8890"/>
                  </a:cubicBezTo>
                  <a:cubicBezTo>
                    <a:pt x="12700" y="3810"/>
                    <a:pt x="34290" y="2540"/>
                    <a:pt x="44450" y="8890"/>
                  </a:cubicBezTo>
                  <a:cubicBezTo>
                    <a:pt x="53340" y="13970"/>
                    <a:pt x="52070" y="30480"/>
                    <a:pt x="62230" y="44450"/>
                  </a:cubicBezTo>
                  <a:cubicBezTo>
                    <a:pt x="82550" y="72390"/>
                    <a:pt x="142240" y="116840"/>
                    <a:pt x="176530" y="158750"/>
                  </a:cubicBezTo>
                  <a:cubicBezTo>
                    <a:pt x="210820" y="198120"/>
                    <a:pt x="246380" y="251460"/>
                    <a:pt x="266700" y="287020"/>
                  </a:cubicBezTo>
                  <a:cubicBezTo>
                    <a:pt x="279400" y="309880"/>
                    <a:pt x="287020" y="323850"/>
                    <a:pt x="293370" y="345440"/>
                  </a:cubicBezTo>
                  <a:cubicBezTo>
                    <a:pt x="300990" y="372110"/>
                    <a:pt x="306070" y="415290"/>
                    <a:pt x="300990" y="434340"/>
                  </a:cubicBezTo>
                  <a:cubicBezTo>
                    <a:pt x="298450" y="443230"/>
                    <a:pt x="294640" y="450850"/>
                    <a:pt x="287020" y="453390"/>
                  </a:cubicBezTo>
                  <a:cubicBezTo>
                    <a:pt x="280670" y="455930"/>
                    <a:pt x="262890" y="454660"/>
                    <a:pt x="257810" y="448310"/>
                  </a:cubicBezTo>
                  <a:cubicBezTo>
                    <a:pt x="251460" y="440690"/>
                    <a:pt x="254000" y="416560"/>
                    <a:pt x="260350" y="411480"/>
                  </a:cubicBezTo>
                  <a:cubicBezTo>
                    <a:pt x="266700" y="406400"/>
                    <a:pt x="292100" y="408940"/>
                    <a:pt x="297180" y="415290"/>
                  </a:cubicBezTo>
                  <a:cubicBezTo>
                    <a:pt x="300990" y="422910"/>
                    <a:pt x="297180" y="447040"/>
                    <a:pt x="289560" y="452120"/>
                  </a:cubicBezTo>
                  <a:cubicBezTo>
                    <a:pt x="283210" y="457200"/>
                    <a:pt x="266700" y="457200"/>
                    <a:pt x="259080" y="449580"/>
                  </a:cubicBezTo>
                  <a:cubicBezTo>
                    <a:pt x="246380" y="438150"/>
                    <a:pt x="252730" y="382270"/>
                    <a:pt x="242570" y="356870"/>
                  </a:cubicBezTo>
                  <a:cubicBezTo>
                    <a:pt x="236220" y="335280"/>
                    <a:pt x="227330" y="322580"/>
                    <a:pt x="214630" y="300990"/>
                  </a:cubicBezTo>
                  <a:cubicBezTo>
                    <a:pt x="195580" y="270510"/>
                    <a:pt x="168910" y="228600"/>
                    <a:pt x="138430" y="191770"/>
                  </a:cubicBezTo>
                  <a:cubicBezTo>
                    <a:pt x="102870" y="147320"/>
                    <a:pt x="25400" y="92710"/>
                    <a:pt x="8890" y="55880"/>
                  </a:cubicBezTo>
                  <a:cubicBezTo>
                    <a:pt x="1270" y="38100"/>
                    <a:pt x="0" y="17780"/>
                    <a:pt x="6350" y="8890"/>
                  </a:cubicBezTo>
                  <a:cubicBezTo>
                    <a:pt x="10160" y="2540"/>
                    <a:pt x="21590" y="0"/>
                    <a:pt x="27940" y="0"/>
                  </a:cubicBezTo>
                  <a:cubicBezTo>
                    <a:pt x="35560" y="1270"/>
                    <a:pt x="40640" y="5080"/>
                    <a:pt x="48260" y="13970"/>
                  </a:cubicBezTo>
                  <a:cubicBezTo>
                    <a:pt x="68580" y="41910"/>
                    <a:pt x="87630" y="171450"/>
                    <a:pt x="115570" y="238760"/>
                  </a:cubicBezTo>
                  <a:cubicBezTo>
                    <a:pt x="139700" y="297180"/>
                    <a:pt x="200660" y="364490"/>
                    <a:pt x="201930" y="397510"/>
                  </a:cubicBezTo>
                  <a:cubicBezTo>
                    <a:pt x="203200" y="411480"/>
                    <a:pt x="196850" y="425450"/>
                    <a:pt x="189230" y="429260"/>
                  </a:cubicBezTo>
                  <a:cubicBezTo>
                    <a:pt x="181610" y="431800"/>
                    <a:pt x="156210" y="420370"/>
                    <a:pt x="156210" y="420370"/>
                  </a:cubicBezTo>
                </a:path>
              </a:pathLst>
            </a:custGeom>
            <a:solidFill>
              <a:srgbClr val="0571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 name="Google Shape;211;g2cf9d56a71b_0_9"/>
          <p:cNvSpPr txBox="1"/>
          <p:nvPr/>
        </p:nvSpPr>
        <p:spPr>
          <a:xfrm>
            <a:off x="917600" y="4522150"/>
            <a:ext cx="5716200" cy="92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799" u="none" cap="none" strike="noStrike">
                <a:solidFill>
                  <a:srgbClr val="FFFFFF"/>
                </a:solidFill>
                <a:latin typeface="Open Sans"/>
                <a:ea typeface="Open Sans"/>
                <a:cs typeface="Open Sans"/>
                <a:sym typeface="Open Sans"/>
              </a:rPr>
              <a:t>The areas where smokers were observed are depicted in blue Xs. </a:t>
            </a:r>
            <a:endParaRPr sz="800">
              <a:latin typeface="Open Sans"/>
              <a:ea typeface="Open Sans"/>
              <a:cs typeface="Open Sans"/>
              <a:sym typeface="Open Sans"/>
            </a:endParaRPr>
          </a:p>
        </p:txBody>
      </p:sp>
      <p:sp>
        <p:nvSpPr>
          <p:cNvPr id="212" name="Google Shape;212;g2cf9d56a71b_0_9"/>
          <p:cNvSpPr txBox="1"/>
          <p:nvPr/>
        </p:nvSpPr>
        <p:spPr>
          <a:xfrm>
            <a:off x="917600" y="9212825"/>
            <a:ext cx="5716200" cy="292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aseline="30000" lang="en-US" sz="1899">
                <a:solidFill>
                  <a:srgbClr val="FFFFFF"/>
                </a:solidFill>
                <a:latin typeface="Open Sans"/>
                <a:ea typeface="Open Sans"/>
                <a:cs typeface="Open Sans"/>
                <a:sym typeface="Open Sans"/>
              </a:rPr>
              <a:t>*</a:t>
            </a:r>
            <a:r>
              <a:rPr lang="en-US" sz="1899">
                <a:solidFill>
                  <a:srgbClr val="FFFFFF"/>
                </a:solidFill>
                <a:latin typeface="Open Sans"/>
                <a:ea typeface="Open Sans"/>
                <a:cs typeface="Open Sans"/>
                <a:sym typeface="Open Sans"/>
              </a:rPr>
              <a:t>) by the time when we did the observation</a:t>
            </a:r>
            <a:endParaRPr sz="100">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421"/>
        </a:solidFill>
      </p:bgPr>
    </p:bg>
    <p:spTree>
      <p:nvGrpSpPr>
        <p:cNvPr id="216" name="Shape 216"/>
        <p:cNvGrpSpPr/>
        <p:nvPr/>
      </p:nvGrpSpPr>
      <p:grpSpPr>
        <a:xfrm>
          <a:off x="0" y="0"/>
          <a:ext cx="0" cy="0"/>
          <a:chOff x="0" y="0"/>
          <a:chExt cx="0" cy="0"/>
        </a:xfrm>
      </p:grpSpPr>
      <p:sp>
        <p:nvSpPr>
          <p:cNvPr id="217" name="Google Shape;217;g2cf9d56a71b_1_18"/>
          <p:cNvSpPr/>
          <p:nvPr/>
        </p:nvSpPr>
        <p:spPr>
          <a:xfrm>
            <a:off x="917600" y="3994475"/>
            <a:ext cx="4564200" cy="4246500"/>
          </a:xfrm>
          <a:prstGeom prst="rect">
            <a:avLst/>
          </a:prstGeom>
          <a:solidFill>
            <a:srgbClr val="FECA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8" name="Google Shape;218;g2cf9d56a71b_1_18"/>
          <p:cNvSpPr/>
          <p:nvPr/>
        </p:nvSpPr>
        <p:spPr>
          <a:xfrm>
            <a:off x="12550450" y="3994475"/>
            <a:ext cx="4564200" cy="4246500"/>
          </a:xfrm>
          <a:prstGeom prst="rect">
            <a:avLst/>
          </a:prstGeom>
          <a:solidFill>
            <a:srgbClr val="FECA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9" name="Google Shape;219;g2cf9d56a71b_1_18"/>
          <p:cNvSpPr txBox="1"/>
          <p:nvPr/>
        </p:nvSpPr>
        <p:spPr>
          <a:xfrm>
            <a:off x="1174300" y="4403775"/>
            <a:ext cx="3747000" cy="34359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None/>
            </a:pPr>
            <a:r>
              <a:rPr b="1" lang="en-US" sz="3200">
                <a:solidFill>
                  <a:srgbClr val="182421"/>
                </a:solidFill>
                <a:latin typeface="Open Sans"/>
                <a:ea typeface="Open Sans"/>
                <a:cs typeface="Open Sans"/>
                <a:sym typeface="Open Sans"/>
              </a:rPr>
              <a:t>The quality affected by other aspects of the urban environment</a:t>
            </a:r>
            <a:endParaRPr b="1" sz="3200">
              <a:solidFill>
                <a:srgbClr val="182421"/>
              </a:solidFill>
              <a:latin typeface="Open Sans"/>
              <a:ea typeface="Open Sans"/>
              <a:cs typeface="Open Sans"/>
              <a:sym typeface="Open Sans"/>
            </a:endParaRPr>
          </a:p>
        </p:txBody>
      </p:sp>
      <p:sp>
        <p:nvSpPr>
          <p:cNvPr id="220" name="Google Shape;220;g2cf9d56a71b_1_18"/>
          <p:cNvSpPr/>
          <p:nvPr/>
        </p:nvSpPr>
        <p:spPr>
          <a:xfrm>
            <a:off x="6734025" y="3994475"/>
            <a:ext cx="4564200" cy="4246500"/>
          </a:xfrm>
          <a:prstGeom prst="rect">
            <a:avLst/>
          </a:prstGeom>
          <a:solidFill>
            <a:srgbClr val="FECA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1" name="Google Shape;221;g2cf9d56a71b_1_18"/>
          <p:cNvSpPr txBox="1"/>
          <p:nvPr/>
        </p:nvSpPr>
        <p:spPr>
          <a:xfrm>
            <a:off x="7270500" y="5438325"/>
            <a:ext cx="3747000" cy="13668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None/>
            </a:pPr>
            <a:r>
              <a:rPr b="1" lang="en-US" sz="3200">
                <a:solidFill>
                  <a:srgbClr val="182421"/>
                </a:solidFill>
                <a:latin typeface="Open Sans"/>
                <a:ea typeface="Open Sans"/>
                <a:cs typeface="Open Sans"/>
                <a:sym typeface="Open Sans"/>
              </a:rPr>
              <a:t>Smoking style and etiquette</a:t>
            </a:r>
            <a:endParaRPr b="1" sz="3200">
              <a:solidFill>
                <a:srgbClr val="182421"/>
              </a:solidFill>
              <a:latin typeface="Open Sans"/>
              <a:ea typeface="Open Sans"/>
              <a:cs typeface="Open Sans"/>
              <a:sym typeface="Open Sans"/>
            </a:endParaRPr>
          </a:p>
        </p:txBody>
      </p:sp>
      <p:sp>
        <p:nvSpPr>
          <p:cNvPr id="222" name="Google Shape;222;g2cf9d56a71b_1_18"/>
          <p:cNvSpPr txBox="1"/>
          <p:nvPr/>
        </p:nvSpPr>
        <p:spPr>
          <a:xfrm>
            <a:off x="12959050" y="5438325"/>
            <a:ext cx="3747000" cy="13668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None/>
            </a:pPr>
            <a:r>
              <a:rPr b="1" lang="en-US" sz="3200">
                <a:solidFill>
                  <a:srgbClr val="182421"/>
                </a:solidFill>
                <a:latin typeface="Open Sans"/>
                <a:ea typeface="Open Sans"/>
                <a:cs typeface="Open Sans"/>
                <a:sym typeface="Open Sans"/>
              </a:rPr>
              <a:t>Cues from cigarette butts</a:t>
            </a:r>
            <a:endParaRPr b="1" sz="3200">
              <a:solidFill>
                <a:srgbClr val="182421"/>
              </a:solidFill>
              <a:latin typeface="Open Sans"/>
              <a:ea typeface="Open Sans"/>
              <a:cs typeface="Open Sans"/>
              <a:sym typeface="Open Sans"/>
            </a:endParaRPr>
          </a:p>
        </p:txBody>
      </p:sp>
      <p:sp>
        <p:nvSpPr>
          <p:cNvPr id="223" name="Google Shape;223;g2cf9d56a71b_1_18"/>
          <p:cNvSpPr txBox="1"/>
          <p:nvPr/>
        </p:nvSpPr>
        <p:spPr>
          <a:xfrm>
            <a:off x="917600" y="849925"/>
            <a:ext cx="8665500" cy="107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7000">
                <a:solidFill>
                  <a:srgbClr val="FFFFFF"/>
                </a:solidFill>
                <a:latin typeface="Archivo Black"/>
                <a:ea typeface="Archivo Black"/>
                <a:cs typeface="Archivo Black"/>
                <a:sym typeface="Archivo Black"/>
              </a:rPr>
              <a:t>FINDINGS</a:t>
            </a:r>
            <a:endParaRPr baseline="30000" sz="7000">
              <a:latin typeface="Archivo Black"/>
              <a:ea typeface="Archivo Black"/>
              <a:cs typeface="Archivo Black"/>
              <a:sym typeface="Archivo Black"/>
            </a:endParaRPr>
          </a:p>
        </p:txBody>
      </p:sp>
      <p:sp>
        <p:nvSpPr>
          <p:cNvPr id="224" name="Google Shape;224;g2cf9d56a71b_1_18"/>
          <p:cNvSpPr txBox="1"/>
          <p:nvPr/>
        </p:nvSpPr>
        <p:spPr>
          <a:xfrm>
            <a:off x="917600" y="1927525"/>
            <a:ext cx="10692600" cy="720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lang="en-US" sz="4679">
                <a:solidFill>
                  <a:schemeClr val="lt1"/>
                </a:solidFill>
                <a:latin typeface="Open Sans"/>
                <a:ea typeface="Open Sans"/>
                <a:cs typeface="Open Sans"/>
                <a:sym typeface="Open Sans"/>
              </a:rPr>
              <a:t>trial run and </a:t>
            </a:r>
            <a:r>
              <a:rPr lang="en-US" sz="4679">
                <a:solidFill>
                  <a:schemeClr val="lt1"/>
                </a:solidFill>
                <a:latin typeface="Open Sans"/>
                <a:ea typeface="Open Sans"/>
                <a:cs typeface="Open Sans"/>
                <a:sym typeface="Open Sans"/>
              </a:rPr>
              <a:t>the observation</a:t>
            </a:r>
            <a:endParaRPr>
              <a:solidFill>
                <a:schemeClr val="lt1"/>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8" name="Shape 228"/>
        <p:cNvGrpSpPr/>
        <p:nvPr/>
      </p:nvGrpSpPr>
      <p:grpSpPr>
        <a:xfrm>
          <a:off x="0" y="0"/>
          <a:ext cx="0" cy="0"/>
          <a:chOff x="0" y="0"/>
          <a:chExt cx="0" cy="0"/>
        </a:xfrm>
      </p:grpSpPr>
      <p:sp>
        <p:nvSpPr>
          <p:cNvPr id="229" name="Google Shape;229;p12"/>
          <p:cNvSpPr/>
          <p:nvPr/>
        </p:nvSpPr>
        <p:spPr>
          <a:xfrm>
            <a:off x="679429" y="5223183"/>
            <a:ext cx="8183473" cy="4302397"/>
          </a:xfrm>
          <a:custGeom>
            <a:rect b="b" l="l" r="r" t="t"/>
            <a:pathLst>
              <a:path extrusionOk="0" h="4767199" w="8799433">
                <a:moveTo>
                  <a:pt x="0" y="0"/>
                </a:moveTo>
                <a:lnTo>
                  <a:pt x="8799433" y="0"/>
                </a:lnTo>
                <a:lnTo>
                  <a:pt x="8799433" y="4767199"/>
                </a:lnTo>
                <a:lnTo>
                  <a:pt x="0" y="4767199"/>
                </a:lnTo>
                <a:lnTo>
                  <a:pt x="0" y="0"/>
                </a:lnTo>
                <a:close/>
              </a:path>
            </a:pathLst>
          </a:custGeom>
          <a:blipFill rotWithShape="1">
            <a:blip r:embed="rId3">
              <a:alphaModFix/>
            </a:blip>
            <a:stretch>
              <a:fillRect b="0" l="0" r="0" t="0"/>
            </a:stretch>
          </a:blipFill>
          <a:ln>
            <a:noFill/>
          </a:ln>
        </p:spPr>
      </p:sp>
      <p:sp>
        <p:nvSpPr>
          <p:cNvPr id="230" name="Google Shape;230;p12"/>
          <p:cNvSpPr/>
          <p:nvPr/>
        </p:nvSpPr>
        <p:spPr>
          <a:xfrm>
            <a:off x="685900" y="706250"/>
            <a:ext cx="8170523" cy="4516921"/>
          </a:xfrm>
          <a:custGeom>
            <a:rect b="b" l="l" r="r" t="t"/>
            <a:pathLst>
              <a:path extrusionOk="0" h="4767199" w="8623243">
                <a:moveTo>
                  <a:pt x="0" y="0"/>
                </a:moveTo>
                <a:lnTo>
                  <a:pt x="8623244" y="0"/>
                </a:lnTo>
                <a:lnTo>
                  <a:pt x="8623244" y="4767199"/>
                </a:lnTo>
                <a:lnTo>
                  <a:pt x="0" y="4767199"/>
                </a:lnTo>
                <a:lnTo>
                  <a:pt x="0" y="0"/>
                </a:lnTo>
                <a:close/>
              </a:path>
            </a:pathLst>
          </a:custGeom>
          <a:blipFill rotWithShape="1">
            <a:blip r:embed="rId4">
              <a:alphaModFix/>
            </a:blip>
            <a:stretch>
              <a:fillRect b="0" l="0" r="0" t="0"/>
            </a:stretch>
          </a:blipFill>
          <a:ln>
            <a:noFill/>
          </a:ln>
        </p:spPr>
      </p:sp>
      <p:sp>
        <p:nvSpPr>
          <p:cNvPr id="231" name="Google Shape;231;p12"/>
          <p:cNvSpPr txBox="1"/>
          <p:nvPr/>
        </p:nvSpPr>
        <p:spPr>
          <a:xfrm>
            <a:off x="9737000" y="3945013"/>
            <a:ext cx="7777500" cy="7203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lang="en-US" sz="4679">
                <a:solidFill>
                  <a:schemeClr val="dk1"/>
                </a:solidFill>
                <a:latin typeface="Open Sans"/>
                <a:ea typeface="Open Sans"/>
                <a:cs typeface="Open Sans"/>
                <a:sym typeface="Open Sans"/>
              </a:rPr>
              <a:t>w</a:t>
            </a:r>
            <a:r>
              <a:rPr i="0" lang="en-US" sz="4679" u="none" cap="none" strike="noStrike">
                <a:solidFill>
                  <a:schemeClr val="dk1"/>
                </a:solidFill>
                <a:latin typeface="Open Sans"/>
                <a:ea typeface="Open Sans"/>
                <a:cs typeface="Open Sans"/>
                <a:sym typeface="Open Sans"/>
              </a:rPr>
              <a:t>alking by a smoker</a:t>
            </a:r>
            <a:endParaRPr>
              <a:solidFill>
                <a:schemeClr val="dk1"/>
              </a:solidFill>
              <a:latin typeface="Open Sans"/>
              <a:ea typeface="Open Sans"/>
              <a:cs typeface="Open Sans"/>
              <a:sym typeface="Open Sans"/>
            </a:endParaRPr>
          </a:p>
        </p:txBody>
      </p:sp>
      <p:sp>
        <p:nvSpPr>
          <p:cNvPr id="232" name="Google Shape;232;p12"/>
          <p:cNvSpPr txBox="1"/>
          <p:nvPr/>
        </p:nvSpPr>
        <p:spPr>
          <a:xfrm>
            <a:off x="9737000" y="5397288"/>
            <a:ext cx="7875600" cy="19881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i="0" lang="en-US" sz="3399" u="none" cap="none" strike="noStrike">
                <a:solidFill>
                  <a:schemeClr val="dk1"/>
                </a:solidFill>
                <a:latin typeface="Open Sans"/>
                <a:ea typeface="Open Sans"/>
                <a:cs typeface="Open Sans"/>
                <a:sym typeface="Open Sans"/>
              </a:rPr>
              <a:t>The AQI after passing a smoker generally increased,</a:t>
            </a:r>
            <a:r>
              <a:rPr lang="en-US" sz="3399">
                <a:solidFill>
                  <a:schemeClr val="dk1"/>
                </a:solidFill>
                <a:latin typeface="Open Sans"/>
                <a:ea typeface="Open Sans"/>
                <a:cs typeface="Open Sans"/>
                <a:sym typeface="Open Sans"/>
              </a:rPr>
              <a:t> </a:t>
            </a:r>
            <a:r>
              <a:rPr i="0" lang="en-US" sz="3399" u="none" cap="none" strike="noStrike">
                <a:solidFill>
                  <a:schemeClr val="dk1"/>
                </a:solidFill>
                <a:latin typeface="Open Sans"/>
                <a:ea typeface="Open Sans"/>
                <a:cs typeface="Open Sans"/>
                <a:sym typeface="Open Sans"/>
              </a:rPr>
              <a:t>staying within a</a:t>
            </a:r>
            <a:r>
              <a:rPr lang="en-US">
                <a:solidFill>
                  <a:schemeClr val="dk1"/>
                </a:solidFill>
                <a:latin typeface="Open Sans"/>
                <a:ea typeface="Open Sans"/>
                <a:cs typeface="Open Sans"/>
                <a:sym typeface="Open Sans"/>
              </a:rPr>
              <a:t> </a:t>
            </a:r>
            <a:r>
              <a:rPr i="0" lang="en-US" sz="3399" u="none" cap="none" strike="noStrike">
                <a:solidFill>
                  <a:schemeClr val="dk1"/>
                </a:solidFill>
                <a:latin typeface="Open Sans"/>
                <a:ea typeface="Open Sans"/>
                <a:cs typeface="Open Sans"/>
                <a:sym typeface="Open Sans"/>
              </a:rPr>
              <a:t>range of 7 to 20 AQI points.</a:t>
            </a:r>
            <a:endParaRPr>
              <a:solidFill>
                <a:schemeClr val="dk1"/>
              </a:solidFill>
              <a:latin typeface="Open Sans"/>
              <a:ea typeface="Open Sans"/>
              <a:cs typeface="Open Sans"/>
              <a:sym typeface="Open Sans"/>
            </a:endParaRPr>
          </a:p>
        </p:txBody>
      </p:sp>
      <p:sp>
        <p:nvSpPr>
          <p:cNvPr id="233" name="Google Shape;233;p12"/>
          <p:cNvSpPr txBox="1"/>
          <p:nvPr/>
        </p:nvSpPr>
        <p:spPr>
          <a:xfrm>
            <a:off x="9737000" y="2901613"/>
            <a:ext cx="7367100" cy="10434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lang="en-US" sz="6779">
                <a:solidFill>
                  <a:schemeClr val="dk1"/>
                </a:solidFill>
                <a:latin typeface="Archivo Black"/>
                <a:ea typeface="Archivo Black"/>
                <a:cs typeface="Archivo Black"/>
                <a:sym typeface="Archivo Black"/>
              </a:rPr>
              <a:t>RESULT</a:t>
            </a:r>
            <a:endParaRPr sz="3500">
              <a:solidFill>
                <a:schemeClr val="dk1"/>
              </a:solidFill>
              <a:latin typeface="Archivo Black"/>
              <a:ea typeface="Archivo Black"/>
              <a:cs typeface="Archivo Black"/>
              <a:sym typeface="Archivo Blac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421"/>
        </a:solidFill>
      </p:bgPr>
    </p:bg>
    <p:spTree>
      <p:nvGrpSpPr>
        <p:cNvPr id="237" name="Shape 237"/>
        <p:cNvGrpSpPr/>
        <p:nvPr/>
      </p:nvGrpSpPr>
      <p:grpSpPr>
        <a:xfrm>
          <a:off x="0" y="0"/>
          <a:ext cx="0" cy="0"/>
          <a:chOff x="0" y="0"/>
          <a:chExt cx="0" cy="0"/>
        </a:xfrm>
      </p:grpSpPr>
      <p:sp>
        <p:nvSpPr>
          <p:cNvPr id="238" name="Google Shape;238;g2cf9d56a71b_1_26"/>
          <p:cNvSpPr txBox="1"/>
          <p:nvPr/>
        </p:nvSpPr>
        <p:spPr>
          <a:xfrm>
            <a:off x="917600" y="889625"/>
            <a:ext cx="8665500" cy="107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7000">
                <a:solidFill>
                  <a:srgbClr val="FFFFFF"/>
                </a:solidFill>
                <a:latin typeface="Archivo Black"/>
                <a:ea typeface="Archivo Black"/>
                <a:cs typeface="Archivo Black"/>
                <a:sym typeface="Archivo Black"/>
              </a:rPr>
              <a:t>LIMITATIONS</a:t>
            </a:r>
            <a:endParaRPr baseline="30000" sz="7000">
              <a:latin typeface="Archivo Black"/>
              <a:ea typeface="Archivo Black"/>
              <a:cs typeface="Archivo Black"/>
              <a:sym typeface="Archivo Black"/>
            </a:endParaRPr>
          </a:p>
        </p:txBody>
      </p:sp>
      <p:sp>
        <p:nvSpPr>
          <p:cNvPr id="239" name="Google Shape;239;g2cf9d56a71b_1_26"/>
          <p:cNvSpPr/>
          <p:nvPr/>
        </p:nvSpPr>
        <p:spPr>
          <a:xfrm>
            <a:off x="917600" y="2445600"/>
            <a:ext cx="7868400" cy="3310200"/>
          </a:xfrm>
          <a:prstGeom prst="rect">
            <a:avLst/>
          </a:prstGeom>
          <a:solidFill>
            <a:srgbClr val="FECA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40" name="Google Shape;240;g2cf9d56a71b_1_26"/>
          <p:cNvSpPr/>
          <p:nvPr/>
        </p:nvSpPr>
        <p:spPr>
          <a:xfrm>
            <a:off x="917600" y="6214838"/>
            <a:ext cx="7868400" cy="3310200"/>
          </a:xfrm>
          <a:prstGeom prst="rect">
            <a:avLst/>
          </a:prstGeom>
          <a:solidFill>
            <a:srgbClr val="FECA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41" name="Google Shape;241;g2cf9d56a71b_1_26"/>
          <p:cNvSpPr/>
          <p:nvPr/>
        </p:nvSpPr>
        <p:spPr>
          <a:xfrm>
            <a:off x="9379477" y="2445600"/>
            <a:ext cx="7868400" cy="3310200"/>
          </a:xfrm>
          <a:prstGeom prst="rect">
            <a:avLst/>
          </a:prstGeom>
          <a:solidFill>
            <a:srgbClr val="FECA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42" name="Google Shape;242;g2cf9d56a71b_1_26"/>
          <p:cNvSpPr/>
          <p:nvPr/>
        </p:nvSpPr>
        <p:spPr>
          <a:xfrm>
            <a:off x="9379477" y="6214838"/>
            <a:ext cx="7868400" cy="3310200"/>
          </a:xfrm>
          <a:prstGeom prst="rect">
            <a:avLst/>
          </a:prstGeom>
          <a:solidFill>
            <a:srgbClr val="FECA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43" name="Google Shape;243;g2cf9d56a71b_1_26"/>
          <p:cNvSpPr txBox="1"/>
          <p:nvPr/>
        </p:nvSpPr>
        <p:spPr>
          <a:xfrm>
            <a:off x="1225800" y="3407638"/>
            <a:ext cx="7140900" cy="13668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None/>
            </a:pPr>
            <a:r>
              <a:rPr b="1" lang="en-US" sz="3200">
                <a:solidFill>
                  <a:srgbClr val="182421"/>
                </a:solidFill>
                <a:latin typeface="Open Sans"/>
                <a:ea typeface="Open Sans"/>
                <a:cs typeface="Open Sans"/>
                <a:sym typeface="Open Sans"/>
              </a:rPr>
              <a:t>Longer time to initial calibration due to sensor’s sensitivity</a:t>
            </a:r>
            <a:endParaRPr b="1" sz="3200">
              <a:solidFill>
                <a:srgbClr val="182421"/>
              </a:solidFill>
              <a:latin typeface="Open Sans"/>
              <a:ea typeface="Open Sans"/>
              <a:cs typeface="Open Sans"/>
              <a:sym typeface="Open Sans"/>
            </a:endParaRPr>
          </a:p>
        </p:txBody>
      </p:sp>
      <p:sp>
        <p:nvSpPr>
          <p:cNvPr id="244" name="Google Shape;244;g2cf9d56a71b_1_26"/>
          <p:cNvSpPr txBox="1"/>
          <p:nvPr/>
        </p:nvSpPr>
        <p:spPr>
          <a:xfrm>
            <a:off x="9743225" y="3407638"/>
            <a:ext cx="7140900" cy="13668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None/>
            </a:pPr>
            <a:r>
              <a:rPr b="1" lang="en-US" sz="3200">
                <a:solidFill>
                  <a:srgbClr val="182421"/>
                </a:solidFill>
                <a:latin typeface="Open Sans"/>
                <a:ea typeface="Open Sans"/>
                <a:cs typeface="Open Sans"/>
                <a:sym typeface="Open Sans"/>
              </a:rPr>
              <a:t>Delays on data taking. LCD not showing the real time result</a:t>
            </a:r>
            <a:endParaRPr b="1" sz="3200">
              <a:solidFill>
                <a:srgbClr val="182421"/>
              </a:solidFill>
              <a:latin typeface="Open Sans"/>
              <a:ea typeface="Open Sans"/>
              <a:cs typeface="Open Sans"/>
              <a:sym typeface="Open Sans"/>
            </a:endParaRPr>
          </a:p>
        </p:txBody>
      </p:sp>
      <p:sp>
        <p:nvSpPr>
          <p:cNvPr id="245" name="Google Shape;245;g2cf9d56a71b_1_26"/>
          <p:cNvSpPr txBox="1"/>
          <p:nvPr/>
        </p:nvSpPr>
        <p:spPr>
          <a:xfrm>
            <a:off x="1225800" y="7186538"/>
            <a:ext cx="7140900" cy="13668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None/>
            </a:pPr>
            <a:r>
              <a:rPr b="1" lang="en-US" sz="3200">
                <a:solidFill>
                  <a:srgbClr val="182421"/>
                </a:solidFill>
                <a:latin typeface="Open Sans"/>
                <a:ea typeface="Open Sans"/>
                <a:cs typeface="Open Sans"/>
                <a:sym typeface="Open Sans"/>
              </a:rPr>
              <a:t>The 1-second intervals on data taking created large files dataset.</a:t>
            </a:r>
            <a:endParaRPr b="1" sz="3200">
              <a:solidFill>
                <a:srgbClr val="182421"/>
              </a:solidFill>
              <a:latin typeface="Open Sans"/>
              <a:ea typeface="Open Sans"/>
              <a:cs typeface="Open Sans"/>
              <a:sym typeface="Open Sans"/>
            </a:endParaRPr>
          </a:p>
        </p:txBody>
      </p:sp>
      <p:sp>
        <p:nvSpPr>
          <p:cNvPr id="246" name="Google Shape;246;g2cf9d56a71b_1_26"/>
          <p:cNvSpPr txBox="1"/>
          <p:nvPr/>
        </p:nvSpPr>
        <p:spPr>
          <a:xfrm>
            <a:off x="9743225" y="6496838"/>
            <a:ext cx="7140900" cy="27462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None/>
            </a:pPr>
            <a:r>
              <a:rPr b="1" lang="en-US" sz="3200">
                <a:solidFill>
                  <a:srgbClr val="182421"/>
                </a:solidFill>
                <a:latin typeface="Open Sans"/>
                <a:ea typeface="Open Sans"/>
                <a:cs typeface="Open Sans"/>
                <a:sym typeface="Open Sans"/>
              </a:rPr>
              <a:t>Limitation on time for data taking at different time periods to create more detailed and accurate analysis</a:t>
            </a:r>
            <a:endParaRPr b="1" sz="3200">
              <a:solidFill>
                <a:srgbClr val="182421"/>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421"/>
        </a:solidFill>
      </p:bgPr>
    </p:bg>
    <p:spTree>
      <p:nvGrpSpPr>
        <p:cNvPr id="250" name="Shape 250"/>
        <p:cNvGrpSpPr/>
        <p:nvPr/>
      </p:nvGrpSpPr>
      <p:grpSpPr>
        <a:xfrm>
          <a:off x="0" y="0"/>
          <a:ext cx="0" cy="0"/>
          <a:chOff x="0" y="0"/>
          <a:chExt cx="0" cy="0"/>
        </a:xfrm>
      </p:grpSpPr>
      <p:sp>
        <p:nvSpPr>
          <p:cNvPr id="251" name="Google Shape;251;g2cf9d56a71b_1_30"/>
          <p:cNvSpPr txBox="1"/>
          <p:nvPr/>
        </p:nvSpPr>
        <p:spPr>
          <a:xfrm>
            <a:off x="917600" y="849925"/>
            <a:ext cx="11610300" cy="107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7000">
                <a:solidFill>
                  <a:srgbClr val="FFFFFF"/>
                </a:solidFill>
                <a:latin typeface="Archivo Black"/>
                <a:ea typeface="Archivo Black"/>
                <a:cs typeface="Archivo Black"/>
                <a:sym typeface="Archivo Black"/>
              </a:rPr>
              <a:t>WHAT WE CAN LEARN</a:t>
            </a:r>
            <a:endParaRPr baseline="30000" sz="7000">
              <a:latin typeface="Archivo Black"/>
              <a:ea typeface="Archivo Black"/>
              <a:cs typeface="Archivo Black"/>
              <a:sym typeface="Archivo Black"/>
            </a:endParaRPr>
          </a:p>
        </p:txBody>
      </p:sp>
      <p:sp>
        <p:nvSpPr>
          <p:cNvPr id="252" name="Google Shape;252;g2cf9d56a71b_1_30"/>
          <p:cNvSpPr txBox="1"/>
          <p:nvPr/>
        </p:nvSpPr>
        <p:spPr>
          <a:xfrm>
            <a:off x="-1402867" y="-4288635"/>
            <a:ext cx="17175900" cy="12558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chemeClr val="dk1"/>
                </a:solidFill>
                <a:latin typeface="Arial"/>
                <a:ea typeface="Arial"/>
                <a:cs typeface="Arial"/>
                <a:sym typeface="Arial"/>
              </a:rPr>
              <a:t>* People are affected by secondhand smoke. This might not be by a significant amount, but it does have an affect on the personal experiences of individuals.</a:t>
            </a:r>
            <a:endParaRPr>
              <a:solidFill>
                <a:schemeClr val="dk1"/>
              </a:solidFill>
            </a:endParaRPr>
          </a:p>
        </p:txBody>
      </p:sp>
      <p:sp>
        <p:nvSpPr>
          <p:cNvPr id="253" name="Google Shape;253;g2cf9d56a71b_1_30"/>
          <p:cNvSpPr txBox="1"/>
          <p:nvPr/>
        </p:nvSpPr>
        <p:spPr>
          <a:xfrm>
            <a:off x="17596178" y="448875"/>
            <a:ext cx="11737500" cy="27207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chemeClr val="dk1"/>
                </a:solidFill>
                <a:latin typeface="Arial"/>
                <a:ea typeface="Arial"/>
                <a:cs typeface="Arial"/>
                <a:sym typeface="Arial"/>
              </a:rPr>
              <a:t>* An average of 2-5 smokers per walking session makes it difficult to measure pedestrian secondhand smoking. In order to measure the effects of secondhand smokers, higher frequencies of smokers need to be measured.</a:t>
            </a:r>
            <a:endParaRPr>
              <a:solidFill>
                <a:schemeClr val="dk1"/>
              </a:solidFill>
            </a:endParaRPr>
          </a:p>
        </p:txBody>
      </p:sp>
      <p:sp>
        <p:nvSpPr>
          <p:cNvPr id="254" name="Google Shape;254;g2cf9d56a71b_1_30"/>
          <p:cNvSpPr/>
          <p:nvPr/>
        </p:nvSpPr>
        <p:spPr>
          <a:xfrm>
            <a:off x="917600" y="2445600"/>
            <a:ext cx="7868400" cy="3310200"/>
          </a:xfrm>
          <a:prstGeom prst="rect">
            <a:avLst/>
          </a:prstGeom>
          <a:solidFill>
            <a:srgbClr val="FECA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5" name="Google Shape;255;g2cf9d56a71b_1_30"/>
          <p:cNvSpPr/>
          <p:nvPr/>
        </p:nvSpPr>
        <p:spPr>
          <a:xfrm>
            <a:off x="917600" y="6214838"/>
            <a:ext cx="7868400" cy="3310200"/>
          </a:xfrm>
          <a:prstGeom prst="rect">
            <a:avLst/>
          </a:prstGeom>
          <a:solidFill>
            <a:srgbClr val="FECA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6" name="Google Shape;256;g2cf9d56a71b_1_30"/>
          <p:cNvSpPr/>
          <p:nvPr/>
        </p:nvSpPr>
        <p:spPr>
          <a:xfrm>
            <a:off x="9379477" y="2445600"/>
            <a:ext cx="7868400" cy="3310200"/>
          </a:xfrm>
          <a:prstGeom prst="rect">
            <a:avLst/>
          </a:prstGeom>
          <a:solidFill>
            <a:srgbClr val="FECA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7" name="Google Shape;257;g2cf9d56a71b_1_30"/>
          <p:cNvSpPr/>
          <p:nvPr/>
        </p:nvSpPr>
        <p:spPr>
          <a:xfrm>
            <a:off x="9379477" y="6214838"/>
            <a:ext cx="7868400" cy="3310200"/>
          </a:xfrm>
          <a:prstGeom prst="rect">
            <a:avLst/>
          </a:prstGeom>
          <a:solidFill>
            <a:srgbClr val="FECA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58" name="Google Shape;258;g2cf9d56a71b_1_30"/>
          <p:cNvSpPr txBox="1"/>
          <p:nvPr/>
        </p:nvSpPr>
        <p:spPr>
          <a:xfrm>
            <a:off x="1225800" y="3407638"/>
            <a:ext cx="7140900" cy="13668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None/>
            </a:pPr>
            <a:r>
              <a:rPr b="1" lang="en-US" sz="3200">
                <a:solidFill>
                  <a:srgbClr val="182421"/>
                </a:solidFill>
                <a:latin typeface="Open Sans"/>
                <a:ea typeface="Open Sans"/>
                <a:cs typeface="Open Sans"/>
                <a:sym typeface="Open Sans"/>
              </a:rPr>
              <a:t>People </a:t>
            </a:r>
            <a:r>
              <a:rPr b="1" lang="en-US" sz="3200">
                <a:solidFill>
                  <a:srgbClr val="182421"/>
                </a:solidFill>
                <a:latin typeface="Open Sans"/>
                <a:ea typeface="Open Sans"/>
                <a:cs typeface="Open Sans"/>
                <a:sym typeface="Open Sans"/>
              </a:rPr>
              <a:t>might be affected by secondhand smoke accidentally</a:t>
            </a:r>
            <a:endParaRPr b="1" sz="3200">
              <a:solidFill>
                <a:srgbClr val="182421"/>
              </a:solidFill>
              <a:latin typeface="Open Sans"/>
              <a:ea typeface="Open Sans"/>
              <a:cs typeface="Open Sans"/>
              <a:sym typeface="Open Sans"/>
            </a:endParaRPr>
          </a:p>
        </p:txBody>
      </p:sp>
      <p:sp>
        <p:nvSpPr>
          <p:cNvPr id="259" name="Google Shape;259;g2cf9d56a71b_1_30"/>
          <p:cNvSpPr txBox="1"/>
          <p:nvPr/>
        </p:nvSpPr>
        <p:spPr>
          <a:xfrm>
            <a:off x="9743225" y="2698075"/>
            <a:ext cx="7140900" cy="27462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None/>
            </a:pPr>
            <a:r>
              <a:rPr b="1" lang="en-US" sz="3200">
                <a:solidFill>
                  <a:srgbClr val="182421"/>
                </a:solidFill>
                <a:latin typeface="Open Sans"/>
                <a:ea typeface="Open Sans"/>
                <a:cs typeface="Open Sans"/>
                <a:sym typeface="Open Sans"/>
              </a:rPr>
              <a:t>Difficult to measure pedestrian secondhand smoke due to number of smokers found (avg. 2-5 smokers)</a:t>
            </a:r>
            <a:endParaRPr b="1" sz="3200">
              <a:solidFill>
                <a:srgbClr val="182421"/>
              </a:solidFill>
              <a:latin typeface="Open Sans"/>
              <a:ea typeface="Open Sans"/>
              <a:cs typeface="Open Sans"/>
              <a:sym typeface="Open Sans"/>
            </a:endParaRPr>
          </a:p>
        </p:txBody>
      </p:sp>
      <p:sp>
        <p:nvSpPr>
          <p:cNvPr id="260" name="Google Shape;260;g2cf9d56a71b_1_30"/>
          <p:cNvSpPr txBox="1"/>
          <p:nvPr/>
        </p:nvSpPr>
        <p:spPr>
          <a:xfrm>
            <a:off x="1225800" y="6841688"/>
            <a:ext cx="7140900" cy="20565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None/>
            </a:pPr>
            <a:r>
              <a:rPr b="1" lang="en-US" sz="3200">
                <a:solidFill>
                  <a:srgbClr val="182421"/>
                </a:solidFill>
                <a:latin typeface="Open Sans"/>
                <a:ea typeface="Open Sans"/>
                <a:cs typeface="Open Sans"/>
                <a:sym typeface="Open Sans"/>
              </a:rPr>
              <a:t>Take into account factors such smoking styles or smoking etiquette</a:t>
            </a:r>
            <a:endParaRPr b="1" sz="3200">
              <a:solidFill>
                <a:srgbClr val="182421"/>
              </a:solidFill>
              <a:latin typeface="Open Sans"/>
              <a:ea typeface="Open Sans"/>
              <a:cs typeface="Open Sans"/>
              <a:sym typeface="Open Sans"/>
            </a:endParaRPr>
          </a:p>
        </p:txBody>
      </p:sp>
      <p:sp>
        <p:nvSpPr>
          <p:cNvPr id="261" name="Google Shape;261;g2cf9d56a71b_1_30"/>
          <p:cNvSpPr txBox="1"/>
          <p:nvPr/>
        </p:nvSpPr>
        <p:spPr>
          <a:xfrm>
            <a:off x="9743225" y="6841688"/>
            <a:ext cx="7140900" cy="20565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None/>
            </a:pPr>
            <a:r>
              <a:rPr b="1" lang="en-US" sz="3200">
                <a:solidFill>
                  <a:srgbClr val="182421"/>
                </a:solidFill>
                <a:latin typeface="Open Sans"/>
                <a:ea typeface="Open Sans"/>
                <a:cs typeface="Open Sans"/>
                <a:sym typeface="Open Sans"/>
              </a:rPr>
              <a:t>For future iterations, several different kinds of sensors could be utilized for data triangulation</a:t>
            </a:r>
            <a:endParaRPr b="1" sz="3200">
              <a:solidFill>
                <a:srgbClr val="182421"/>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421"/>
        </a:solidFill>
      </p:bgPr>
    </p:bg>
    <p:spTree>
      <p:nvGrpSpPr>
        <p:cNvPr id="265" name="Shape 265"/>
        <p:cNvGrpSpPr/>
        <p:nvPr/>
      </p:nvGrpSpPr>
      <p:grpSpPr>
        <a:xfrm>
          <a:off x="0" y="0"/>
          <a:ext cx="0" cy="0"/>
          <a:chOff x="0" y="0"/>
          <a:chExt cx="0" cy="0"/>
        </a:xfrm>
      </p:grpSpPr>
      <p:sp>
        <p:nvSpPr>
          <p:cNvPr id="266" name="Google Shape;266;g2cf9d56a71b_1_34"/>
          <p:cNvSpPr txBox="1"/>
          <p:nvPr/>
        </p:nvSpPr>
        <p:spPr>
          <a:xfrm>
            <a:off x="917600" y="849925"/>
            <a:ext cx="8665500" cy="104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6800">
                <a:solidFill>
                  <a:srgbClr val="FFFFFF"/>
                </a:solidFill>
                <a:latin typeface="Archivo Black"/>
                <a:ea typeface="Archivo Black"/>
                <a:cs typeface="Archivo Black"/>
                <a:sym typeface="Archivo Black"/>
              </a:rPr>
              <a:t>FUTURE?</a:t>
            </a:r>
            <a:endParaRPr baseline="30000" sz="6800">
              <a:latin typeface="Archivo Black"/>
              <a:ea typeface="Archivo Black"/>
              <a:cs typeface="Archivo Black"/>
              <a:sym typeface="Archivo Black"/>
            </a:endParaRPr>
          </a:p>
        </p:txBody>
      </p:sp>
      <p:sp>
        <p:nvSpPr>
          <p:cNvPr id="267" name="Google Shape;267;g2cf9d56a71b_1_34"/>
          <p:cNvSpPr/>
          <p:nvPr/>
        </p:nvSpPr>
        <p:spPr>
          <a:xfrm>
            <a:off x="917598" y="6214850"/>
            <a:ext cx="16190100" cy="3310200"/>
          </a:xfrm>
          <a:prstGeom prst="rect">
            <a:avLst/>
          </a:prstGeom>
          <a:solidFill>
            <a:srgbClr val="FECA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68" name="Google Shape;268;g2cf9d56a71b_1_34"/>
          <p:cNvSpPr/>
          <p:nvPr/>
        </p:nvSpPr>
        <p:spPr>
          <a:xfrm>
            <a:off x="917602" y="2279525"/>
            <a:ext cx="16190100" cy="3310200"/>
          </a:xfrm>
          <a:prstGeom prst="rect">
            <a:avLst/>
          </a:prstGeom>
          <a:solidFill>
            <a:srgbClr val="FECA2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69" name="Google Shape;269;g2cf9d56a71b_1_34"/>
          <p:cNvSpPr txBox="1"/>
          <p:nvPr/>
        </p:nvSpPr>
        <p:spPr>
          <a:xfrm>
            <a:off x="1572900" y="6841700"/>
            <a:ext cx="15142200" cy="20565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None/>
            </a:pPr>
            <a:r>
              <a:rPr b="1" lang="en-US" sz="3200">
                <a:solidFill>
                  <a:srgbClr val="182421"/>
                </a:solidFill>
                <a:latin typeface="Open Sans"/>
                <a:ea typeface="Open Sans"/>
                <a:cs typeface="Open Sans"/>
                <a:sym typeface="Open Sans"/>
              </a:rPr>
              <a:t>Understanding several individual experiences can help to create a collective narrative about public health in commuting at the urban and regional scale.</a:t>
            </a:r>
            <a:endParaRPr b="1" sz="3200">
              <a:solidFill>
                <a:srgbClr val="182421"/>
              </a:solidFill>
              <a:latin typeface="Open Sans"/>
              <a:ea typeface="Open Sans"/>
              <a:cs typeface="Open Sans"/>
              <a:sym typeface="Open Sans"/>
            </a:endParaRPr>
          </a:p>
        </p:txBody>
      </p:sp>
      <p:sp>
        <p:nvSpPr>
          <p:cNvPr id="270" name="Google Shape;270;g2cf9d56a71b_1_34"/>
          <p:cNvSpPr txBox="1"/>
          <p:nvPr/>
        </p:nvSpPr>
        <p:spPr>
          <a:xfrm>
            <a:off x="1441550" y="2829675"/>
            <a:ext cx="15142200" cy="2056500"/>
          </a:xfrm>
          <a:prstGeom prst="rect">
            <a:avLst/>
          </a:prstGeom>
          <a:noFill/>
          <a:ln>
            <a:noFill/>
          </a:ln>
        </p:spPr>
        <p:txBody>
          <a:bodyPr anchorCtr="0" anchor="t" bIns="91425" lIns="91425" spcFirstLastPara="1" rIns="91425" wrap="square" tIns="91425">
            <a:spAutoFit/>
          </a:bodyPr>
          <a:lstStyle/>
          <a:p>
            <a:pPr indent="0" lvl="0" marL="0" rtl="0" algn="l">
              <a:lnSpc>
                <a:spcPct val="140011"/>
              </a:lnSpc>
              <a:spcBef>
                <a:spcPts val="0"/>
              </a:spcBef>
              <a:spcAft>
                <a:spcPts val="0"/>
              </a:spcAft>
              <a:buNone/>
            </a:pPr>
            <a:r>
              <a:rPr b="1" lang="en-US" sz="3200">
                <a:solidFill>
                  <a:srgbClr val="182421"/>
                </a:solidFill>
                <a:latin typeface="Open Sans"/>
                <a:ea typeface="Open Sans"/>
                <a:cs typeface="Open Sans"/>
                <a:sym typeface="Open Sans"/>
              </a:rPr>
              <a:t>Air quality alone does not tell a whole story, but could contribute to a more holistic story when paired along other data, such as some from olfactory sensors.</a:t>
            </a:r>
            <a:endParaRPr b="1" sz="3200">
              <a:solidFill>
                <a:srgbClr val="182421"/>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421"/>
        </a:solidFill>
      </p:bgPr>
    </p:bg>
    <p:spTree>
      <p:nvGrpSpPr>
        <p:cNvPr id="274" name="Shape 274"/>
        <p:cNvGrpSpPr/>
        <p:nvPr/>
      </p:nvGrpSpPr>
      <p:grpSpPr>
        <a:xfrm>
          <a:off x="0" y="0"/>
          <a:ext cx="0" cy="0"/>
          <a:chOff x="0" y="0"/>
          <a:chExt cx="0" cy="0"/>
        </a:xfrm>
      </p:grpSpPr>
      <p:sp>
        <p:nvSpPr>
          <p:cNvPr id="275" name="Google Shape;275;p18"/>
          <p:cNvSpPr/>
          <p:nvPr/>
        </p:nvSpPr>
        <p:spPr>
          <a:xfrm>
            <a:off x="0" y="-7620"/>
            <a:ext cx="18274473" cy="10294620"/>
          </a:xfrm>
          <a:custGeom>
            <a:rect b="b" l="l" r="r" t="t"/>
            <a:pathLst>
              <a:path extrusionOk="0" h="10294620" w="18274473">
                <a:moveTo>
                  <a:pt x="0" y="0"/>
                </a:moveTo>
                <a:lnTo>
                  <a:pt x="18274473" y="0"/>
                </a:lnTo>
                <a:lnTo>
                  <a:pt x="18274473" y="10294620"/>
                </a:lnTo>
                <a:lnTo>
                  <a:pt x="0" y="10294620"/>
                </a:lnTo>
                <a:lnTo>
                  <a:pt x="0" y="0"/>
                </a:lnTo>
                <a:close/>
              </a:path>
            </a:pathLst>
          </a:custGeom>
          <a:blipFill rotWithShape="1">
            <a:blip r:embed="rId3">
              <a:alphaModFix amt="25000"/>
            </a:blip>
            <a:stretch>
              <a:fillRect b="0" l="0" r="0" t="0"/>
            </a:stretch>
          </a:blipFill>
          <a:ln>
            <a:noFill/>
          </a:ln>
        </p:spPr>
      </p:sp>
      <p:sp>
        <p:nvSpPr>
          <p:cNvPr id="276" name="Google Shape;276;p18"/>
          <p:cNvSpPr txBox="1"/>
          <p:nvPr/>
        </p:nvSpPr>
        <p:spPr>
          <a:xfrm>
            <a:off x="4386438" y="4608688"/>
            <a:ext cx="9501600" cy="10620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lang="en-US" sz="6900">
                <a:solidFill>
                  <a:srgbClr val="FFFFFF"/>
                </a:solidFill>
                <a:latin typeface="Archivo Black"/>
                <a:ea typeface="Archivo Black"/>
                <a:cs typeface="Archivo Black"/>
                <a:sym typeface="Archivo Black"/>
              </a:rPr>
              <a:t>THANK YOU</a:t>
            </a:r>
            <a:endParaRPr sz="6900">
              <a:latin typeface="Archivo Black"/>
              <a:ea typeface="Archivo Black"/>
              <a:cs typeface="Archivo Black"/>
              <a:sym typeface="Archivo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421"/>
        </a:solidFill>
      </p:bgPr>
    </p:bg>
    <p:spTree>
      <p:nvGrpSpPr>
        <p:cNvPr id="90" name="Shape 90"/>
        <p:cNvGrpSpPr/>
        <p:nvPr/>
      </p:nvGrpSpPr>
      <p:grpSpPr>
        <a:xfrm>
          <a:off x="0" y="0"/>
          <a:ext cx="0" cy="0"/>
          <a:chOff x="0" y="0"/>
          <a:chExt cx="0" cy="0"/>
        </a:xfrm>
      </p:grpSpPr>
      <p:sp>
        <p:nvSpPr>
          <p:cNvPr id="91" name="Google Shape;91;p2"/>
          <p:cNvSpPr/>
          <p:nvPr/>
        </p:nvSpPr>
        <p:spPr>
          <a:xfrm>
            <a:off x="0" y="30026"/>
            <a:ext cx="18288000" cy="10256974"/>
          </a:xfrm>
          <a:custGeom>
            <a:rect b="b" l="l" r="r" t="t"/>
            <a:pathLst>
              <a:path extrusionOk="0" h="10256974" w="18288000">
                <a:moveTo>
                  <a:pt x="0" y="0"/>
                </a:moveTo>
                <a:lnTo>
                  <a:pt x="18288000" y="0"/>
                </a:lnTo>
                <a:lnTo>
                  <a:pt x="18288000" y="10256974"/>
                </a:lnTo>
                <a:lnTo>
                  <a:pt x="0" y="10256974"/>
                </a:lnTo>
                <a:lnTo>
                  <a:pt x="0" y="0"/>
                </a:lnTo>
                <a:close/>
              </a:path>
            </a:pathLst>
          </a:custGeom>
          <a:blipFill rotWithShape="1">
            <a:blip r:embed="rId3">
              <a:alphaModFix amt="31000"/>
            </a:blip>
            <a:stretch>
              <a:fillRect b="-32315" l="0" r="-18678" t="0"/>
            </a:stretch>
          </a:blipFill>
          <a:ln>
            <a:noFill/>
          </a:ln>
        </p:spPr>
      </p:sp>
      <p:sp>
        <p:nvSpPr>
          <p:cNvPr id="92" name="Google Shape;92;p2"/>
          <p:cNvSpPr txBox="1"/>
          <p:nvPr/>
        </p:nvSpPr>
        <p:spPr>
          <a:xfrm>
            <a:off x="7018050" y="3549850"/>
            <a:ext cx="4251900" cy="9510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lang="en-US" sz="6179">
                <a:solidFill>
                  <a:srgbClr val="FFFFFF"/>
                </a:solidFill>
                <a:latin typeface="Archivo Black"/>
                <a:ea typeface="Archivo Black"/>
                <a:cs typeface="Archivo Black"/>
                <a:sym typeface="Archivo Black"/>
              </a:rPr>
              <a:t>PURPOSE</a:t>
            </a:r>
            <a:endParaRPr sz="2900">
              <a:latin typeface="Archivo Black"/>
              <a:ea typeface="Archivo Black"/>
              <a:cs typeface="Archivo Black"/>
              <a:sym typeface="Archivo Black"/>
            </a:endParaRPr>
          </a:p>
        </p:txBody>
      </p:sp>
      <p:sp>
        <p:nvSpPr>
          <p:cNvPr id="93" name="Google Shape;93;p2"/>
          <p:cNvSpPr txBox="1"/>
          <p:nvPr/>
        </p:nvSpPr>
        <p:spPr>
          <a:xfrm>
            <a:off x="2082002" y="4762091"/>
            <a:ext cx="14123996" cy="178979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5172" u="none" cap="none" strike="noStrike">
                <a:solidFill>
                  <a:srgbClr val="FFFFFF"/>
                </a:solidFill>
                <a:latin typeface="Open Sans"/>
                <a:ea typeface="Open Sans"/>
                <a:cs typeface="Open Sans"/>
                <a:sym typeface="Open Sans"/>
              </a:rPr>
              <a:t>Examine exposure to secondhand smoke in respect to people’s pedestrian movement.</a:t>
            </a:r>
            <a:endParaRPr/>
          </a:p>
        </p:txBody>
      </p:sp>
      <p:sp>
        <p:nvSpPr>
          <p:cNvPr id="94" name="Google Shape;94;p2"/>
          <p:cNvSpPr txBox="1"/>
          <p:nvPr/>
        </p:nvSpPr>
        <p:spPr>
          <a:xfrm>
            <a:off x="14465383" y="9819984"/>
            <a:ext cx="3481229" cy="2406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Open Sans"/>
                <a:ea typeface="Open Sans"/>
                <a:cs typeface="Open Sans"/>
                <a:sym typeface="Open Sans"/>
              </a:rPr>
              <a:t>Picture source: Holly Adams/Bloomberg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182421"/>
        </a:solidFill>
      </p:bgPr>
    </p:bg>
    <p:spTree>
      <p:nvGrpSpPr>
        <p:cNvPr id="280" name="Shape 280"/>
        <p:cNvGrpSpPr/>
        <p:nvPr/>
      </p:nvGrpSpPr>
      <p:grpSpPr>
        <a:xfrm>
          <a:off x="0" y="0"/>
          <a:ext cx="0" cy="0"/>
          <a:chOff x="0" y="0"/>
          <a:chExt cx="0" cy="0"/>
        </a:xfrm>
      </p:grpSpPr>
      <p:sp>
        <p:nvSpPr>
          <p:cNvPr id="281" name="Google Shape;281;p15"/>
          <p:cNvSpPr txBox="1"/>
          <p:nvPr/>
        </p:nvSpPr>
        <p:spPr>
          <a:xfrm>
            <a:off x="794603" y="529427"/>
            <a:ext cx="16698794" cy="855671"/>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679" u="none" cap="none" strike="noStrike">
                <a:solidFill>
                  <a:srgbClr val="FFFFFF"/>
                </a:solidFill>
                <a:latin typeface="Arial"/>
                <a:ea typeface="Arial"/>
                <a:cs typeface="Arial"/>
                <a:sym typeface="Arial"/>
              </a:rPr>
              <a:t>LImitations</a:t>
            </a:r>
            <a:endParaRPr/>
          </a:p>
        </p:txBody>
      </p:sp>
      <p:sp>
        <p:nvSpPr>
          <p:cNvPr id="282" name="Google Shape;282;p15"/>
          <p:cNvSpPr txBox="1"/>
          <p:nvPr/>
        </p:nvSpPr>
        <p:spPr>
          <a:xfrm>
            <a:off x="0" y="1785946"/>
            <a:ext cx="18288000" cy="11805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FFFFFF"/>
                </a:solidFill>
                <a:latin typeface="Arial"/>
                <a:ea typeface="Arial"/>
                <a:cs typeface="Arial"/>
                <a:sym typeface="Arial"/>
              </a:rPr>
              <a:t>*In primary runs, there air quality seemed to volatile at first. The sensor generally needed some time to calibrate before trial runs because of its sensitivity.</a:t>
            </a:r>
            <a:endParaRPr/>
          </a:p>
        </p:txBody>
      </p:sp>
      <p:sp>
        <p:nvSpPr>
          <p:cNvPr id="283" name="Google Shape;283;p15"/>
          <p:cNvSpPr txBox="1"/>
          <p:nvPr/>
        </p:nvSpPr>
        <p:spPr>
          <a:xfrm>
            <a:off x="426973" y="3366461"/>
            <a:ext cx="17434200" cy="11805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FFFFFF"/>
                </a:solidFill>
                <a:latin typeface="Arial"/>
                <a:ea typeface="Arial"/>
                <a:cs typeface="Arial"/>
                <a:sym typeface="Arial"/>
              </a:rPr>
              <a:t>*There were some delays on the data taking because of the 1-second intervals observation, therefore the data shown in the lcd is not really showing real-time</a:t>
            </a:r>
            <a:endParaRPr/>
          </a:p>
        </p:txBody>
      </p:sp>
      <p:sp>
        <p:nvSpPr>
          <p:cNvPr id="284" name="Google Shape;284;p15"/>
          <p:cNvSpPr txBox="1"/>
          <p:nvPr/>
        </p:nvSpPr>
        <p:spPr>
          <a:xfrm>
            <a:off x="426973" y="5076825"/>
            <a:ext cx="17434200" cy="23805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FFFFFF"/>
                </a:solidFill>
                <a:latin typeface="Arial"/>
                <a:ea typeface="Arial"/>
                <a:cs typeface="Arial"/>
                <a:sym typeface="Arial"/>
              </a:rPr>
              <a:t>*Data collection typically consisted of large files granted that each walking route was observed in 1-second intervals to ensure that the intracies of the personal experience were captured. It took significant time to comb through the data to find the smoking scenarios even with manual timestamps.</a:t>
            </a:r>
            <a:endParaRPr/>
          </a:p>
        </p:txBody>
      </p:sp>
      <p:sp>
        <p:nvSpPr>
          <p:cNvPr id="285" name="Google Shape;285;p15"/>
          <p:cNvSpPr txBox="1"/>
          <p:nvPr/>
        </p:nvSpPr>
        <p:spPr>
          <a:xfrm>
            <a:off x="426973" y="7857490"/>
            <a:ext cx="17434200" cy="17805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FFFFFF"/>
                </a:solidFill>
                <a:latin typeface="Arial"/>
                <a:ea typeface="Arial"/>
                <a:cs typeface="Arial"/>
                <a:sym typeface="Arial"/>
              </a:rPr>
              <a:t>* The research team was unable to perform measurements during several different times of day. Limitations in our committments created limited time frames for data collection, not allowing for data collection at several different time periods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182421"/>
        </a:solidFill>
      </p:bgPr>
    </p:bg>
    <p:spTree>
      <p:nvGrpSpPr>
        <p:cNvPr id="289" name="Shape 289"/>
        <p:cNvGrpSpPr/>
        <p:nvPr/>
      </p:nvGrpSpPr>
      <p:grpSpPr>
        <a:xfrm>
          <a:off x="0" y="0"/>
          <a:ext cx="0" cy="0"/>
          <a:chOff x="0" y="0"/>
          <a:chExt cx="0" cy="0"/>
        </a:xfrm>
      </p:grpSpPr>
      <p:sp>
        <p:nvSpPr>
          <p:cNvPr id="290" name="Google Shape;290;p16"/>
          <p:cNvSpPr txBox="1"/>
          <p:nvPr/>
        </p:nvSpPr>
        <p:spPr>
          <a:xfrm>
            <a:off x="794603" y="529427"/>
            <a:ext cx="16698794" cy="855671"/>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679" u="none" cap="none" strike="noStrike">
                <a:solidFill>
                  <a:srgbClr val="FFFFFF"/>
                </a:solidFill>
                <a:latin typeface="Arial"/>
                <a:ea typeface="Arial"/>
                <a:cs typeface="Arial"/>
                <a:sym typeface="Arial"/>
              </a:rPr>
              <a:t>conclusions</a:t>
            </a:r>
            <a:endParaRPr/>
          </a:p>
        </p:txBody>
      </p:sp>
      <p:sp>
        <p:nvSpPr>
          <p:cNvPr id="291" name="Google Shape;291;p16"/>
          <p:cNvSpPr txBox="1"/>
          <p:nvPr/>
        </p:nvSpPr>
        <p:spPr>
          <a:xfrm>
            <a:off x="556058" y="1847715"/>
            <a:ext cx="17175885" cy="118046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FFFFFF"/>
                </a:solidFill>
                <a:latin typeface="Arial"/>
                <a:ea typeface="Arial"/>
                <a:cs typeface="Arial"/>
                <a:sym typeface="Arial"/>
              </a:rPr>
              <a:t>* People are affected by secondhand smoke. This might not be by a significant amount, but it does have an affect on the personal experiences of individuals.</a:t>
            </a:r>
            <a:endParaRPr/>
          </a:p>
        </p:txBody>
      </p:sp>
      <p:sp>
        <p:nvSpPr>
          <p:cNvPr id="292" name="Google Shape;292;p16"/>
          <p:cNvSpPr txBox="1"/>
          <p:nvPr/>
        </p:nvSpPr>
        <p:spPr>
          <a:xfrm>
            <a:off x="556058" y="7791810"/>
            <a:ext cx="17175885" cy="178054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FFFFFF"/>
                </a:solidFill>
                <a:latin typeface="Arial"/>
                <a:ea typeface="Arial"/>
                <a:cs typeface="Arial"/>
                <a:sym typeface="Arial"/>
              </a:rPr>
              <a:t>* An average of 2-5 smokers per walking session makes it difficult to measure pedestrian secondhand smoking. In order to measure the effects of secondhand smokers, higher frequencies of smokers need to be measured.</a:t>
            </a:r>
            <a:endParaRPr/>
          </a:p>
        </p:txBody>
      </p:sp>
      <p:sp>
        <p:nvSpPr>
          <p:cNvPr id="293" name="Google Shape;293;p16"/>
          <p:cNvSpPr txBox="1"/>
          <p:nvPr/>
        </p:nvSpPr>
        <p:spPr>
          <a:xfrm>
            <a:off x="556058" y="6011270"/>
            <a:ext cx="17175885" cy="118046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FFFFFF"/>
                </a:solidFill>
                <a:latin typeface="Arial"/>
                <a:ea typeface="Arial"/>
                <a:cs typeface="Arial"/>
                <a:sym typeface="Arial"/>
              </a:rPr>
              <a:t>*Air quality alone does not tell a whole story, but could contribute to a more holistic story when paired along other data, such as some from olfaction sensors.</a:t>
            </a:r>
            <a:endParaRPr/>
          </a:p>
        </p:txBody>
      </p:sp>
      <p:sp>
        <p:nvSpPr>
          <p:cNvPr id="294" name="Google Shape;294;p16"/>
          <p:cNvSpPr txBox="1"/>
          <p:nvPr/>
        </p:nvSpPr>
        <p:spPr>
          <a:xfrm>
            <a:off x="675448" y="3630655"/>
            <a:ext cx="17175885" cy="178054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FFFFFF"/>
                </a:solidFill>
                <a:latin typeface="Arial"/>
                <a:ea typeface="Arial"/>
                <a:cs typeface="Arial"/>
                <a:sym typeface="Arial"/>
              </a:rPr>
              <a:t>* While this study looked primarly at us as individuals, understanding several individual experiences can help to create a collective narrative about public health in transportation at the urban and regional scale.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182421"/>
        </a:solidFill>
      </p:bgPr>
    </p:bg>
    <p:spTree>
      <p:nvGrpSpPr>
        <p:cNvPr id="298" name="Shape 298"/>
        <p:cNvGrpSpPr/>
        <p:nvPr/>
      </p:nvGrpSpPr>
      <p:grpSpPr>
        <a:xfrm>
          <a:off x="0" y="0"/>
          <a:ext cx="0" cy="0"/>
          <a:chOff x="0" y="0"/>
          <a:chExt cx="0" cy="0"/>
        </a:xfrm>
      </p:grpSpPr>
      <p:sp>
        <p:nvSpPr>
          <p:cNvPr id="299" name="Google Shape;299;p17"/>
          <p:cNvSpPr txBox="1"/>
          <p:nvPr/>
        </p:nvSpPr>
        <p:spPr>
          <a:xfrm>
            <a:off x="794603" y="529427"/>
            <a:ext cx="16698794" cy="855671"/>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679" u="none" cap="none" strike="noStrike">
                <a:solidFill>
                  <a:srgbClr val="FFFFFF"/>
                </a:solidFill>
                <a:latin typeface="Arial"/>
                <a:ea typeface="Arial"/>
                <a:cs typeface="Arial"/>
                <a:sym typeface="Arial"/>
              </a:rPr>
              <a:t>Next</a:t>
            </a:r>
            <a:endParaRPr/>
          </a:p>
        </p:txBody>
      </p:sp>
      <p:sp>
        <p:nvSpPr>
          <p:cNvPr id="300" name="Google Shape;300;p17"/>
          <p:cNvSpPr txBox="1"/>
          <p:nvPr/>
        </p:nvSpPr>
        <p:spPr>
          <a:xfrm>
            <a:off x="556058" y="7294728"/>
            <a:ext cx="17175885" cy="238061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FFFFFF"/>
                </a:solidFill>
                <a:latin typeface="Arial"/>
                <a:ea typeface="Arial"/>
                <a:cs typeface="Arial"/>
                <a:sym typeface="Arial"/>
              </a:rPr>
              <a:t>*Measuring the effects of secondhand smoke is complex. This project did not take into account factors such smoking stylesmoking etiquette, and if people are blowing smoke directly at you, which would affect how much secondhand smoke one would be exposed to. Further studies should account for these factors.</a:t>
            </a:r>
            <a:endParaRPr/>
          </a:p>
        </p:txBody>
      </p:sp>
      <p:sp>
        <p:nvSpPr>
          <p:cNvPr id="301" name="Google Shape;301;p17"/>
          <p:cNvSpPr txBox="1"/>
          <p:nvPr/>
        </p:nvSpPr>
        <p:spPr>
          <a:xfrm>
            <a:off x="556058" y="1819216"/>
            <a:ext cx="17175885" cy="178054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FFFFFF"/>
                </a:solidFill>
                <a:latin typeface="Arial"/>
                <a:ea typeface="Arial"/>
                <a:cs typeface="Arial"/>
                <a:sym typeface="Arial"/>
              </a:rPr>
              <a:t>*More repetitions should be done to ensure that the results are accurate. At least 30 repetitions should be done. This semester the research team had a large learning curve to understand urban sensing technology.</a:t>
            </a:r>
            <a:endParaRPr/>
          </a:p>
        </p:txBody>
      </p:sp>
      <p:sp>
        <p:nvSpPr>
          <p:cNvPr id="302" name="Google Shape;302;p17"/>
          <p:cNvSpPr txBox="1"/>
          <p:nvPr/>
        </p:nvSpPr>
        <p:spPr>
          <a:xfrm>
            <a:off x="317513" y="4256935"/>
            <a:ext cx="17175885" cy="238061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FFFFFF"/>
                </a:solidFill>
                <a:latin typeface="Arial"/>
                <a:ea typeface="Arial"/>
                <a:cs typeface="Arial"/>
                <a:sym typeface="Arial"/>
              </a:rPr>
              <a:t>*In future iterations, several different kinds of sensors could be utilized for data triangulation. More advanced particulate matter sensors, nicotine sensors, and polymer film sensors could all be additional options for urban sensing and data production surrounding pedestrian secondhand smoke.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421"/>
        </a:solidFill>
      </p:bgPr>
    </p:bg>
    <p:spTree>
      <p:nvGrpSpPr>
        <p:cNvPr id="98" name="Shape 98"/>
        <p:cNvGrpSpPr/>
        <p:nvPr/>
      </p:nvGrpSpPr>
      <p:grpSpPr>
        <a:xfrm>
          <a:off x="0" y="0"/>
          <a:ext cx="0" cy="0"/>
          <a:chOff x="0" y="0"/>
          <a:chExt cx="0" cy="0"/>
        </a:xfrm>
      </p:grpSpPr>
      <p:sp>
        <p:nvSpPr>
          <p:cNvPr id="99" name="Google Shape;99;p3"/>
          <p:cNvSpPr/>
          <p:nvPr/>
        </p:nvSpPr>
        <p:spPr>
          <a:xfrm>
            <a:off x="1028700" y="1856310"/>
            <a:ext cx="9981748" cy="6574381"/>
          </a:xfrm>
          <a:custGeom>
            <a:rect b="b" l="l" r="r" t="t"/>
            <a:pathLst>
              <a:path extrusionOk="0" h="6574381" w="9981748">
                <a:moveTo>
                  <a:pt x="0" y="0"/>
                </a:moveTo>
                <a:lnTo>
                  <a:pt x="9981748" y="0"/>
                </a:lnTo>
                <a:lnTo>
                  <a:pt x="9981748" y="6574380"/>
                </a:lnTo>
                <a:lnTo>
                  <a:pt x="0" y="6574380"/>
                </a:lnTo>
                <a:lnTo>
                  <a:pt x="0" y="0"/>
                </a:lnTo>
                <a:close/>
              </a:path>
            </a:pathLst>
          </a:custGeom>
          <a:blipFill rotWithShape="1">
            <a:blip r:embed="rId3">
              <a:alphaModFix/>
            </a:blip>
            <a:stretch>
              <a:fillRect b="0" l="0" r="0" t="0"/>
            </a:stretch>
          </a:blipFill>
          <a:ln>
            <a:noFill/>
          </a:ln>
        </p:spPr>
      </p:sp>
      <p:sp>
        <p:nvSpPr>
          <p:cNvPr id="100" name="Google Shape;100;p3"/>
          <p:cNvSpPr txBox="1"/>
          <p:nvPr/>
        </p:nvSpPr>
        <p:spPr>
          <a:xfrm>
            <a:off x="11603674" y="4182270"/>
            <a:ext cx="5655600" cy="2401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000" u="none" cap="none" strike="noStrike">
                <a:solidFill>
                  <a:srgbClr val="FFFFFF"/>
                </a:solidFill>
                <a:latin typeface="Open Sans"/>
                <a:ea typeface="Open Sans"/>
                <a:cs typeface="Open Sans"/>
                <a:sym typeface="Open Sans"/>
              </a:rPr>
              <a:t>The study examines the neighborhoods of Morningside Heights, Bloomingdale District, and Manhattan Valley. </a:t>
            </a:r>
            <a:endParaRPr>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421"/>
        </a:solidFill>
      </p:bgPr>
    </p:bg>
    <p:spTree>
      <p:nvGrpSpPr>
        <p:cNvPr id="104" name="Shape 104"/>
        <p:cNvGrpSpPr/>
        <p:nvPr/>
      </p:nvGrpSpPr>
      <p:grpSpPr>
        <a:xfrm>
          <a:off x="0" y="0"/>
          <a:ext cx="0" cy="0"/>
          <a:chOff x="0" y="0"/>
          <a:chExt cx="0" cy="0"/>
        </a:xfrm>
      </p:grpSpPr>
      <p:sp>
        <p:nvSpPr>
          <p:cNvPr id="105" name="Google Shape;105;p4"/>
          <p:cNvSpPr/>
          <p:nvPr/>
        </p:nvSpPr>
        <p:spPr>
          <a:xfrm>
            <a:off x="0" y="30026"/>
            <a:ext cx="18288000" cy="10256974"/>
          </a:xfrm>
          <a:custGeom>
            <a:rect b="b" l="l" r="r" t="t"/>
            <a:pathLst>
              <a:path extrusionOk="0" h="10256974" w="18288000">
                <a:moveTo>
                  <a:pt x="0" y="0"/>
                </a:moveTo>
                <a:lnTo>
                  <a:pt x="18288000" y="0"/>
                </a:lnTo>
                <a:lnTo>
                  <a:pt x="18288000" y="10256974"/>
                </a:lnTo>
                <a:lnTo>
                  <a:pt x="0" y="10256974"/>
                </a:lnTo>
                <a:lnTo>
                  <a:pt x="0" y="0"/>
                </a:lnTo>
                <a:close/>
              </a:path>
            </a:pathLst>
          </a:custGeom>
          <a:blipFill rotWithShape="1">
            <a:blip r:embed="rId3">
              <a:alphaModFix amt="31000"/>
            </a:blip>
            <a:stretch>
              <a:fillRect b="-32315" l="0" r="-18678" t="0"/>
            </a:stretch>
          </a:blipFill>
          <a:ln>
            <a:noFill/>
          </a:ln>
        </p:spPr>
      </p:sp>
      <p:sp>
        <p:nvSpPr>
          <p:cNvPr id="106" name="Google Shape;106;p4"/>
          <p:cNvSpPr txBox="1"/>
          <p:nvPr/>
        </p:nvSpPr>
        <p:spPr>
          <a:xfrm>
            <a:off x="1497000" y="2756250"/>
            <a:ext cx="7367100" cy="10434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lang="en-US" sz="6779">
                <a:solidFill>
                  <a:srgbClr val="FFFFFF"/>
                </a:solidFill>
                <a:latin typeface="Archivo Black"/>
                <a:ea typeface="Archivo Black"/>
                <a:cs typeface="Archivo Black"/>
                <a:sym typeface="Archivo Black"/>
              </a:rPr>
              <a:t>HYPOTHESIS</a:t>
            </a:r>
            <a:endParaRPr sz="3500">
              <a:latin typeface="Archivo Black"/>
              <a:ea typeface="Archivo Black"/>
              <a:cs typeface="Archivo Black"/>
              <a:sym typeface="Archivo Black"/>
            </a:endParaRPr>
          </a:p>
        </p:txBody>
      </p:sp>
      <p:sp>
        <p:nvSpPr>
          <p:cNvPr id="107" name="Google Shape;107;p4"/>
          <p:cNvSpPr txBox="1"/>
          <p:nvPr/>
        </p:nvSpPr>
        <p:spPr>
          <a:xfrm>
            <a:off x="1028700" y="4397639"/>
            <a:ext cx="16230600" cy="3934200"/>
          </a:xfrm>
          <a:prstGeom prst="rect">
            <a:avLst/>
          </a:prstGeom>
          <a:noFill/>
          <a:ln>
            <a:noFill/>
          </a:ln>
        </p:spPr>
        <p:txBody>
          <a:bodyPr anchorCtr="0" anchor="t" bIns="0" lIns="0" spcFirstLastPara="1" rIns="0" wrap="square" tIns="0">
            <a:spAutoFit/>
          </a:bodyPr>
          <a:lstStyle/>
          <a:p>
            <a:pPr indent="-418075" lvl="1" marL="836151" marR="0" rtl="0" algn="l">
              <a:lnSpc>
                <a:spcPct val="140030"/>
              </a:lnSpc>
              <a:spcBef>
                <a:spcPts val="0"/>
              </a:spcBef>
              <a:spcAft>
                <a:spcPts val="0"/>
              </a:spcAft>
              <a:buClr>
                <a:srgbClr val="FFFFFF"/>
              </a:buClr>
              <a:buSzPts val="3872"/>
              <a:buFont typeface="Arial"/>
              <a:buChar char="•"/>
            </a:pPr>
            <a:r>
              <a:rPr b="0" i="0" lang="en-US" sz="3872" u="none" cap="none" strike="noStrike">
                <a:solidFill>
                  <a:srgbClr val="FFFFFF"/>
                </a:solidFill>
                <a:latin typeface="Open Sans"/>
                <a:ea typeface="Open Sans"/>
                <a:cs typeface="Open Sans"/>
                <a:sym typeface="Open Sans"/>
              </a:rPr>
              <a:t>More people are smoking in front of bars, deli, restaurants, and smoke shops</a:t>
            </a:r>
            <a:endParaRPr/>
          </a:p>
          <a:p>
            <a:pPr indent="-418075" lvl="1" marL="836151" marR="0" rtl="0" algn="l">
              <a:lnSpc>
                <a:spcPct val="140031"/>
              </a:lnSpc>
              <a:spcBef>
                <a:spcPts val="0"/>
              </a:spcBef>
              <a:spcAft>
                <a:spcPts val="0"/>
              </a:spcAft>
              <a:buClr>
                <a:srgbClr val="FFFFFF"/>
              </a:buClr>
              <a:buSzPts val="3872"/>
              <a:buFont typeface="Arial"/>
              <a:buChar char="•"/>
            </a:pPr>
            <a:r>
              <a:rPr b="0" i="0" lang="en-US" sz="3872" u="none" cap="none" strike="noStrike">
                <a:solidFill>
                  <a:srgbClr val="FFFFFF"/>
                </a:solidFill>
                <a:latin typeface="Open Sans"/>
                <a:ea typeface="Open Sans"/>
                <a:cs typeface="Open Sans"/>
                <a:sym typeface="Open Sans"/>
              </a:rPr>
              <a:t>People are smoking at the same spot. We can learn for numbers of cigarette </a:t>
            </a:r>
            <a:r>
              <a:rPr lang="en-US" sz="3872">
                <a:solidFill>
                  <a:srgbClr val="FFFFFF"/>
                </a:solidFill>
                <a:latin typeface="Open Sans"/>
                <a:ea typeface="Open Sans"/>
                <a:cs typeface="Open Sans"/>
                <a:sym typeface="Open Sans"/>
              </a:rPr>
              <a:t>litter </a:t>
            </a:r>
            <a:r>
              <a:rPr b="0" i="0" lang="en-US" sz="3872" u="none" cap="none" strike="noStrike">
                <a:solidFill>
                  <a:srgbClr val="FFFFFF"/>
                </a:solidFill>
                <a:latin typeface="Open Sans"/>
                <a:ea typeface="Open Sans"/>
                <a:cs typeface="Open Sans"/>
                <a:sym typeface="Open Sans"/>
              </a:rPr>
              <a:t>around.</a:t>
            </a:r>
            <a:endParaRPr b="0" i="0" sz="3872" u="none" cap="none" strike="noStrike">
              <a:solidFill>
                <a:srgbClr val="FFFFFF"/>
              </a:solidFill>
              <a:latin typeface="Open Sans"/>
              <a:ea typeface="Open Sans"/>
              <a:cs typeface="Open Sans"/>
              <a:sym typeface="Open Sans"/>
            </a:endParaRPr>
          </a:p>
          <a:p>
            <a:pPr indent="-418075" lvl="1" marL="836151" marR="0" rtl="0" algn="l">
              <a:lnSpc>
                <a:spcPct val="140030"/>
              </a:lnSpc>
              <a:spcBef>
                <a:spcPts val="0"/>
              </a:spcBef>
              <a:spcAft>
                <a:spcPts val="0"/>
              </a:spcAft>
              <a:buClr>
                <a:srgbClr val="FFFFFF"/>
              </a:buClr>
              <a:buSzPts val="3872"/>
              <a:buFont typeface="Open Sans"/>
              <a:buChar char="•"/>
            </a:pPr>
            <a:r>
              <a:rPr lang="en-US" sz="3872">
                <a:solidFill>
                  <a:srgbClr val="FFFFFF"/>
                </a:solidFill>
                <a:latin typeface="Open Sans"/>
                <a:ea typeface="Open Sans"/>
                <a:cs typeface="Open Sans"/>
                <a:sym typeface="Open Sans"/>
              </a:rPr>
              <a:t>Secondhand smoke radius</a:t>
            </a:r>
            <a:endParaRPr sz="3872">
              <a:solidFill>
                <a:srgbClr val="FFFFFF"/>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421"/>
        </a:solidFill>
      </p:bgPr>
    </p:bg>
    <p:spTree>
      <p:nvGrpSpPr>
        <p:cNvPr id="111" name="Shape 111"/>
        <p:cNvGrpSpPr/>
        <p:nvPr/>
      </p:nvGrpSpPr>
      <p:grpSpPr>
        <a:xfrm>
          <a:off x="0" y="0"/>
          <a:ext cx="0" cy="0"/>
          <a:chOff x="0" y="0"/>
          <a:chExt cx="0" cy="0"/>
        </a:xfrm>
      </p:grpSpPr>
      <p:sp>
        <p:nvSpPr>
          <p:cNvPr id="112" name="Google Shape;112;p5"/>
          <p:cNvSpPr/>
          <p:nvPr/>
        </p:nvSpPr>
        <p:spPr>
          <a:xfrm>
            <a:off x="0" y="30026"/>
            <a:ext cx="18288000" cy="10256974"/>
          </a:xfrm>
          <a:custGeom>
            <a:rect b="b" l="l" r="r" t="t"/>
            <a:pathLst>
              <a:path extrusionOk="0" h="10256974" w="18288000">
                <a:moveTo>
                  <a:pt x="0" y="0"/>
                </a:moveTo>
                <a:lnTo>
                  <a:pt x="18288000" y="0"/>
                </a:lnTo>
                <a:lnTo>
                  <a:pt x="18288000" y="10256974"/>
                </a:lnTo>
                <a:lnTo>
                  <a:pt x="0" y="10256974"/>
                </a:lnTo>
                <a:lnTo>
                  <a:pt x="0" y="0"/>
                </a:lnTo>
                <a:close/>
              </a:path>
            </a:pathLst>
          </a:custGeom>
          <a:blipFill rotWithShape="1">
            <a:blip r:embed="rId3">
              <a:alphaModFix amt="31000"/>
            </a:blip>
            <a:stretch>
              <a:fillRect b="-32318" l="0" r="-18678" t="0"/>
            </a:stretch>
          </a:blipFill>
          <a:ln>
            <a:noFill/>
          </a:ln>
        </p:spPr>
      </p:sp>
      <p:sp>
        <p:nvSpPr>
          <p:cNvPr id="113" name="Google Shape;113;p5"/>
          <p:cNvSpPr txBox="1"/>
          <p:nvPr/>
        </p:nvSpPr>
        <p:spPr>
          <a:xfrm>
            <a:off x="3654389" y="3531802"/>
            <a:ext cx="10979100" cy="10281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lang="en-US" sz="6679">
                <a:solidFill>
                  <a:srgbClr val="FFFFFF"/>
                </a:solidFill>
                <a:latin typeface="Archivo Black"/>
                <a:ea typeface="Archivo Black"/>
                <a:cs typeface="Archivo Black"/>
                <a:sym typeface="Archivo Black"/>
              </a:rPr>
              <a:t>RESEARCH QUESTION</a:t>
            </a:r>
            <a:endParaRPr sz="3400">
              <a:latin typeface="Archivo Black"/>
              <a:ea typeface="Archivo Black"/>
              <a:cs typeface="Archivo Black"/>
              <a:sym typeface="Archivo Black"/>
            </a:endParaRPr>
          </a:p>
        </p:txBody>
      </p:sp>
      <p:sp>
        <p:nvSpPr>
          <p:cNvPr id="114" name="Google Shape;114;p5"/>
          <p:cNvSpPr txBox="1"/>
          <p:nvPr/>
        </p:nvSpPr>
        <p:spPr>
          <a:xfrm>
            <a:off x="2082002" y="4874515"/>
            <a:ext cx="14124000" cy="19107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5172" u="none" cap="none" strike="noStrike">
                <a:solidFill>
                  <a:srgbClr val="FFFFFF"/>
                </a:solidFill>
                <a:latin typeface="Open Sans"/>
                <a:ea typeface="Open Sans"/>
                <a:cs typeface="Open Sans"/>
                <a:sym typeface="Open Sans"/>
              </a:rPr>
              <a:t>How harmful could secondhand smoke be while walking past cigarette smokers?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421"/>
        </a:solidFill>
      </p:bgPr>
    </p:bg>
    <p:spTree>
      <p:nvGrpSpPr>
        <p:cNvPr id="118" name="Shape 118"/>
        <p:cNvGrpSpPr/>
        <p:nvPr/>
      </p:nvGrpSpPr>
      <p:grpSpPr>
        <a:xfrm>
          <a:off x="0" y="0"/>
          <a:ext cx="0" cy="0"/>
          <a:chOff x="0" y="0"/>
          <a:chExt cx="0" cy="0"/>
        </a:xfrm>
      </p:grpSpPr>
      <p:sp>
        <p:nvSpPr>
          <p:cNvPr id="119" name="Google Shape;119;p6"/>
          <p:cNvSpPr txBox="1"/>
          <p:nvPr/>
        </p:nvSpPr>
        <p:spPr>
          <a:xfrm>
            <a:off x="6787800" y="4373852"/>
            <a:ext cx="4712400" cy="15393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i="0" lang="en-US" sz="10000" u="none" cap="none" strike="noStrike">
                <a:solidFill>
                  <a:srgbClr val="FFFFFF"/>
                </a:solidFill>
                <a:latin typeface="Archivo Black"/>
                <a:ea typeface="Archivo Black"/>
                <a:cs typeface="Archivo Black"/>
                <a:sym typeface="Archivo Black"/>
              </a:rPr>
              <a:t>HOW?</a:t>
            </a:r>
            <a:endParaRPr sz="10000">
              <a:latin typeface="Archivo Black"/>
              <a:ea typeface="Archivo Black"/>
              <a:cs typeface="Archivo Black"/>
              <a:sym typeface="Archivo Black"/>
            </a:endParaRPr>
          </a:p>
        </p:txBody>
      </p:sp>
      <p:pic>
        <p:nvPicPr>
          <p:cNvPr id="120" name="Google Shape;120;p6"/>
          <p:cNvPicPr preferRelativeResize="0"/>
          <p:nvPr/>
        </p:nvPicPr>
        <p:blipFill>
          <a:blip r:embed="rId3">
            <a:alphaModFix/>
          </a:blip>
          <a:stretch>
            <a:fillRect/>
          </a:stretch>
        </p:blipFill>
        <p:spPr>
          <a:xfrm>
            <a:off x="7126625" y="7195950"/>
            <a:ext cx="4034750" cy="2260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421"/>
        </a:solidFill>
      </p:bgPr>
    </p:bg>
    <p:spTree>
      <p:nvGrpSpPr>
        <p:cNvPr id="124" name="Shape 124"/>
        <p:cNvGrpSpPr/>
        <p:nvPr/>
      </p:nvGrpSpPr>
      <p:grpSpPr>
        <a:xfrm>
          <a:off x="0" y="0"/>
          <a:ext cx="0" cy="0"/>
          <a:chOff x="0" y="0"/>
          <a:chExt cx="0" cy="0"/>
        </a:xfrm>
      </p:grpSpPr>
      <p:sp>
        <p:nvSpPr>
          <p:cNvPr id="125" name="Google Shape;125;p7"/>
          <p:cNvSpPr/>
          <p:nvPr/>
        </p:nvSpPr>
        <p:spPr>
          <a:xfrm>
            <a:off x="0" y="0"/>
            <a:ext cx="18288000" cy="10278000"/>
          </a:xfrm>
          <a:prstGeom prst="rect">
            <a:avLst/>
          </a:prstGeom>
          <a:solidFill>
            <a:srgbClr val="3A3A3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6" name="Google Shape;126;p7"/>
          <p:cNvSpPr/>
          <p:nvPr/>
        </p:nvSpPr>
        <p:spPr>
          <a:xfrm>
            <a:off x="8089583" y="4090988"/>
            <a:ext cx="48578" cy="40957"/>
          </a:xfrm>
          <a:custGeom>
            <a:rect b="b" l="l" r="r" t="t"/>
            <a:pathLst>
              <a:path extrusionOk="0" h="54610" w="64770">
                <a:moveTo>
                  <a:pt x="26670" y="54610"/>
                </a:moveTo>
                <a:cubicBezTo>
                  <a:pt x="2540" y="36830"/>
                  <a:pt x="1270" y="25400"/>
                  <a:pt x="3810" y="19050"/>
                </a:cubicBezTo>
                <a:cubicBezTo>
                  <a:pt x="6350" y="12700"/>
                  <a:pt x="15240" y="5080"/>
                  <a:pt x="21590" y="3810"/>
                </a:cubicBezTo>
                <a:cubicBezTo>
                  <a:pt x="27940" y="2540"/>
                  <a:pt x="39370" y="5080"/>
                  <a:pt x="44450" y="10160"/>
                </a:cubicBezTo>
                <a:cubicBezTo>
                  <a:pt x="49530" y="15240"/>
                  <a:pt x="53340" y="25400"/>
                  <a:pt x="52070" y="33020"/>
                </a:cubicBezTo>
                <a:cubicBezTo>
                  <a:pt x="50800" y="39370"/>
                  <a:pt x="44450" y="48260"/>
                  <a:pt x="38100" y="52070"/>
                </a:cubicBezTo>
                <a:cubicBezTo>
                  <a:pt x="31750" y="54610"/>
                  <a:pt x="19050" y="54610"/>
                  <a:pt x="13970" y="50800"/>
                </a:cubicBezTo>
                <a:cubicBezTo>
                  <a:pt x="7620" y="45720"/>
                  <a:pt x="0" y="29210"/>
                  <a:pt x="2540" y="21590"/>
                </a:cubicBezTo>
                <a:cubicBezTo>
                  <a:pt x="6350" y="12700"/>
                  <a:pt x="29210" y="0"/>
                  <a:pt x="39370" y="1270"/>
                </a:cubicBezTo>
                <a:cubicBezTo>
                  <a:pt x="49530" y="3810"/>
                  <a:pt x="63500" y="19050"/>
                  <a:pt x="64770" y="27940"/>
                </a:cubicBezTo>
                <a:cubicBezTo>
                  <a:pt x="64770" y="36830"/>
                  <a:pt x="46990" y="54610"/>
                  <a:pt x="46990" y="54610"/>
                </a:cubicBezTo>
              </a:path>
            </a:pathLst>
          </a:custGeom>
          <a:solidFill>
            <a:srgbClr val="0571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7"/>
          <p:cNvSpPr/>
          <p:nvPr/>
        </p:nvSpPr>
        <p:spPr>
          <a:xfrm>
            <a:off x="9471660" y="8585836"/>
            <a:ext cx="111443" cy="116205"/>
          </a:xfrm>
          <a:custGeom>
            <a:rect b="b" l="l" r="r" t="t"/>
            <a:pathLst>
              <a:path extrusionOk="0" h="154940" w="148590">
                <a:moveTo>
                  <a:pt x="148590" y="53340"/>
                </a:moveTo>
                <a:cubicBezTo>
                  <a:pt x="144780" y="107950"/>
                  <a:pt x="125730" y="137160"/>
                  <a:pt x="106680" y="146050"/>
                </a:cubicBezTo>
                <a:cubicBezTo>
                  <a:pt x="87630" y="154940"/>
                  <a:pt x="53340" y="148590"/>
                  <a:pt x="35560" y="140970"/>
                </a:cubicBezTo>
                <a:cubicBezTo>
                  <a:pt x="24130" y="135890"/>
                  <a:pt x="15240" y="128270"/>
                  <a:pt x="10160" y="115570"/>
                </a:cubicBezTo>
                <a:cubicBezTo>
                  <a:pt x="2540" y="99060"/>
                  <a:pt x="0" y="62230"/>
                  <a:pt x="6350" y="44450"/>
                </a:cubicBezTo>
                <a:cubicBezTo>
                  <a:pt x="10160" y="31750"/>
                  <a:pt x="19050" y="24130"/>
                  <a:pt x="27940" y="16510"/>
                </a:cubicBezTo>
                <a:cubicBezTo>
                  <a:pt x="38100" y="8890"/>
                  <a:pt x="48260" y="2540"/>
                  <a:pt x="62230" y="1270"/>
                </a:cubicBezTo>
                <a:cubicBezTo>
                  <a:pt x="80010" y="0"/>
                  <a:pt x="129540" y="22860"/>
                  <a:pt x="129540" y="22860"/>
                </a:cubicBezTo>
              </a:path>
            </a:pathLst>
          </a:custGeom>
          <a:solidFill>
            <a:srgbClr val="E719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8" name="Google Shape;128;p7"/>
          <p:cNvPicPr preferRelativeResize="0"/>
          <p:nvPr/>
        </p:nvPicPr>
        <p:blipFill rotWithShape="1">
          <a:blip r:embed="rId3">
            <a:alphaModFix/>
          </a:blip>
          <a:srcRect b="0" l="12929" r="2895" t="0"/>
          <a:stretch/>
        </p:blipFill>
        <p:spPr>
          <a:xfrm>
            <a:off x="2894125" y="4500"/>
            <a:ext cx="15393874" cy="10278001"/>
          </a:xfrm>
          <a:prstGeom prst="rect">
            <a:avLst/>
          </a:prstGeom>
          <a:noFill/>
          <a:ln>
            <a:noFill/>
          </a:ln>
        </p:spPr>
      </p:pic>
      <p:sp>
        <p:nvSpPr>
          <p:cNvPr id="129" name="Google Shape;129;p7"/>
          <p:cNvSpPr txBox="1"/>
          <p:nvPr/>
        </p:nvSpPr>
        <p:spPr>
          <a:xfrm>
            <a:off x="917600" y="849925"/>
            <a:ext cx="8665500" cy="3555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7000">
                <a:solidFill>
                  <a:srgbClr val="FFFFFF"/>
                </a:solidFill>
                <a:latin typeface="Archivo Black"/>
                <a:ea typeface="Archivo Black"/>
                <a:cs typeface="Archivo Black"/>
                <a:sym typeface="Archivo Black"/>
              </a:rPr>
              <a:t>THE OBSERVATION AREA</a:t>
            </a:r>
            <a:endParaRPr sz="7000">
              <a:latin typeface="Archivo Black"/>
              <a:ea typeface="Archivo Black"/>
              <a:cs typeface="Archivo Black"/>
              <a:sym typeface="Archivo Black"/>
            </a:endParaRPr>
          </a:p>
        </p:txBody>
      </p:sp>
      <p:sp>
        <p:nvSpPr>
          <p:cNvPr id="130" name="Google Shape;130;p7"/>
          <p:cNvSpPr/>
          <p:nvPr/>
        </p:nvSpPr>
        <p:spPr>
          <a:xfrm>
            <a:off x="11515275" y="721975"/>
            <a:ext cx="2361000" cy="804000"/>
          </a:xfrm>
          <a:prstGeom prst="wedgeRectCallout">
            <a:avLst>
              <a:gd fmla="val -20283" name="adj1"/>
              <a:gd fmla="val 93225" name="adj2"/>
            </a:avLst>
          </a:prstGeom>
          <a:solidFill>
            <a:srgbClr val="FECA25">
              <a:alpha val="6139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chivo Black"/>
                <a:ea typeface="Archivo Black"/>
                <a:cs typeface="Archivo Black"/>
                <a:sym typeface="Archivo Black"/>
              </a:rPr>
              <a:t>Columbia University</a:t>
            </a:r>
            <a:endParaRPr>
              <a:latin typeface="Archivo Black"/>
              <a:ea typeface="Archivo Black"/>
              <a:cs typeface="Archivo Black"/>
              <a:sym typeface="Archivo Black"/>
            </a:endParaRPr>
          </a:p>
        </p:txBody>
      </p:sp>
      <p:sp>
        <p:nvSpPr>
          <p:cNvPr id="131" name="Google Shape;131;p7"/>
          <p:cNvSpPr/>
          <p:nvPr/>
        </p:nvSpPr>
        <p:spPr>
          <a:xfrm>
            <a:off x="11145275" y="2722975"/>
            <a:ext cx="2361000" cy="804000"/>
          </a:xfrm>
          <a:prstGeom prst="wedgeRectCallout">
            <a:avLst>
              <a:gd fmla="val -20283" name="adj1"/>
              <a:gd fmla="val 93225" name="adj2"/>
            </a:avLst>
          </a:prstGeom>
          <a:solidFill>
            <a:srgbClr val="FECA25">
              <a:alpha val="6139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chivo Black"/>
                <a:ea typeface="Archivo Black"/>
                <a:cs typeface="Archivo Black"/>
                <a:sym typeface="Archivo Black"/>
              </a:rPr>
              <a:t>Amsterdam Avenue</a:t>
            </a:r>
            <a:endParaRPr>
              <a:latin typeface="Archivo Black"/>
              <a:ea typeface="Archivo Black"/>
              <a:cs typeface="Archivo Black"/>
              <a:sym typeface="Archivo Black"/>
            </a:endParaRPr>
          </a:p>
        </p:txBody>
      </p:sp>
      <p:sp>
        <p:nvSpPr>
          <p:cNvPr id="132" name="Google Shape;132;p7"/>
          <p:cNvSpPr/>
          <p:nvPr/>
        </p:nvSpPr>
        <p:spPr>
          <a:xfrm>
            <a:off x="8660950" y="3797700"/>
            <a:ext cx="2361000" cy="804000"/>
          </a:xfrm>
          <a:prstGeom prst="wedgeRectCallout">
            <a:avLst>
              <a:gd fmla="val -20283" name="adj1"/>
              <a:gd fmla="val 93225" name="adj2"/>
            </a:avLst>
          </a:prstGeom>
          <a:solidFill>
            <a:srgbClr val="FECA25">
              <a:alpha val="6139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Archivo Black"/>
                <a:ea typeface="Archivo Black"/>
                <a:cs typeface="Archivo Black"/>
                <a:sym typeface="Archivo Black"/>
              </a:rPr>
              <a:t>Broadway</a:t>
            </a:r>
            <a:endParaRPr>
              <a:latin typeface="Archivo Black"/>
              <a:ea typeface="Archivo Black"/>
              <a:cs typeface="Archivo Black"/>
              <a:sym typeface="Archivo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8"/>
          <p:cNvSpPr/>
          <p:nvPr/>
        </p:nvSpPr>
        <p:spPr>
          <a:xfrm>
            <a:off x="1028700" y="2657700"/>
            <a:ext cx="7774036" cy="6881933"/>
          </a:xfrm>
          <a:custGeom>
            <a:rect b="b" l="l" r="r" t="t"/>
            <a:pathLst>
              <a:path extrusionOk="0" h="6881933" w="7774036">
                <a:moveTo>
                  <a:pt x="0" y="0"/>
                </a:moveTo>
                <a:lnTo>
                  <a:pt x="7774036" y="0"/>
                </a:lnTo>
                <a:lnTo>
                  <a:pt x="7774036" y="6881933"/>
                </a:lnTo>
                <a:lnTo>
                  <a:pt x="0" y="6881933"/>
                </a:lnTo>
                <a:lnTo>
                  <a:pt x="0" y="0"/>
                </a:lnTo>
                <a:close/>
              </a:path>
            </a:pathLst>
          </a:custGeom>
          <a:blipFill rotWithShape="1">
            <a:blip r:embed="rId3">
              <a:alphaModFix/>
            </a:blip>
            <a:stretch>
              <a:fillRect b="0" l="0" r="0" t="0"/>
            </a:stretch>
          </a:blipFill>
          <a:ln>
            <a:noFill/>
          </a:ln>
        </p:spPr>
      </p:sp>
      <p:sp>
        <p:nvSpPr>
          <p:cNvPr id="138" name="Google Shape;138;p8"/>
          <p:cNvSpPr txBox="1"/>
          <p:nvPr/>
        </p:nvSpPr>
        <p:spPr>
          <a:xfrm>
            <a:off x="11345226" y="2514030"/>
            <a:ext cx="2533500" cy="453900"/>
          </a:xfrm>
          <a:prstGeom prst="rect">
            <a:avLst/>
          </a:prstGeom>
          <a:noFill/>
          <a:ln>
            <a:noFill/>
          </a:ln>
        </p:spPr>
        <p:txBody>
          <a:bodyPr anchorCtr="0" anchor="t" bIns="0" lIns="0" spcFirstLastPara="1" rIns="0" wrap="square" tIns="0">
            <a:spAutoFit/>
          </a:bodyPr>
          <a:lstStyle/>
          <a:p>
            <a:pPr indent="0" lvl="0" marL="0" marR="0" rtl="0" algn="l">
              <a:lnSpc>
                <a:spcPct val="140027"/>
              </a:lnSpc>
              <a:spcBef>
                <a:spcPts val="0"/>
              </a:spcBef>
              <a:spcAft>
                <a:spcPts val="0"/>
              </a:spcAft>
              <a:buNone/>
            </a:pPr>
            <a:r>
              <a:rPr i="0" lang="en-US" sz="2948" u="none" cap="none" strike="noStrike">
                <a:solidFill>
                  <a:srgbClr val="000000"/>
                </a:solidFill>
                <a:latin typeface="Archivo Black"/>
                <a:ea typeface="Archivo Black"/>
                <a:cs typeface="Archivo Black"/>
                <a:sym typeface="Archivo Black"/>
              </a:rPr>
              <a:t>LCD 16x2</a:t>
            </a:r>
            <a:endParaRPr>
              <a:latin typeface="Archivo Black"/>
              <a:ea typeface="Archivo Black"/>
              <a:cs typeface="Archivo Black"/>
              <a:sym typeface="Archivo Black"/>
            </a:endParaRPr>
          </a:p>
        </p:txBody>
      </p:sp>
      <p:sp>
        <p:nvSpPr>
          <p:cNvPr id="139" name="Google Shape;139;p8"/>
          <p:cNvSpPr txBox="1"/>
          <p:nvPr/>
        </p:nvSpPr>
        <p:spPr>
          <a:xfrm>
            <a:off x="11345226" y="4830612"/>
            <a:ext cx="4438800" cy="453900"/>
          </a:xfrm>
          <a:prstGeom prst="rect">
            <a:avLst/>
          </a:prstGeom>
          <a:noFill/>
          <a:ln>
            <a:noFill/>
          </a:ln>
        </p:spPr>
        <p:txBody>
          <a:bodyPr anchorCtr="0" anchor="t" bIns="0" lIns="0" spcFirstLastPara="1" rIns="0" wrap="square" tIns="0">
            <a:spAutoFit/>
          </a:bodyPr>
          <a:lstStyle/>
          <a:p>
            <a:pPr indent="0" lvl="0" marL="0" marR="0" rtl="0" algn="l">
              <a:lnSpc>
                <a:spcPct val="140027"/>
              </a:lnSpc>
              <a:spcBef>
                <a:spcPts val="0"/>
              </a:spcBef>
              <a:spcAft>
                <a:spcPts val="0"/>
              </a:spcAft>
              <a:buNone/>
            </a:pPr>
            <a:r>
              <a:rPr lang="en-US" sz="2948">
                <a:latin typeface="Archivo Black"/>
                <a:ea typeface="Archivo Black"/>
                <a:cs typeface="Archivo Black"/>
                <a:sym typeface="Archivo Black"/>
              </a:rPr>
              <a:t>MQ-135 SENSOR</a:t>
            </a:r>
            <a:endParaRPr>
              <a:latin typeface="Archivo Black"/>
              <a:ea typeface="Archivo Black"/>
              <a:cs typeface="Archivo Black"/>
              <a:sym typeface="Archivo Black"/>
            </a:endParaRPr>
          </a:p>
        </p:txBody>
      </p:sp>
      <p:sp>
        <p:nvSpPr>
          <p:cNvPr id="140" name="Google Shape;140;p8"/>
          <p:cNvSpPr txBox="1"/>
          <p:nvPr/>
        </p:nvSpPr>
        <p:spPr>
          <a:xfrm>
            <a:off x="11345226" y="7270738"/>
            <a:ext cx="2287800" cy="453900"/>
          </a:xfrm>
          <a:prstGeom prst="rect">
            <a:avLst/>
          </a:prstGeom>
          <a:noFill/>
          <a:ln>
            <a:noFill/>
          </a:ln>
        </p:spPr>
        <p:txBody>
          <a:bodyPr anchorCtr="0" anchor="t" bIns="0" lIns="0" spcFirstLastPara="1" rIns="0" wrap="square" tIns="0">
            <a:spAutoFit/>
          </a:bodyPr>
          <a:lstStyle/>
          <a:p>
            <a:pPr indent="0" lvl="0" marL="0" marR="0" rtl="0" algn="l">
              <a:lnSpc>
                <a:spcPct val="140027"/>
              </a:lnSpc>
              <a:spcBef>
                <a:spcPts val="0"/>
              </a:spcBef>
              <a:spcAft>
                <a:spcPts val="0"/>
              </a:spcAft>
              <a:buNone/>
            </a:pPr>
            <a:r>
              <a:rPr lang="en-US" sz="2948">
                <a:latin typeface="Archivo Black"/>
                <a:ea typeface="Archivo Black"/>
                <a:cs typeface="Archivo Black"/>
                <a:sym typeface="Archivo Black"/>
              </a:rPr>
              <a:t>12V FAN</a:t>
            </a:r>
            <a:endParaRPr>
              <a:latin typeface="Archivo Black"/>
              <a:ea typeface="Archivo Black"/>
              <a:cs typeface="Archivo Black"/>
              <a:sym typeface="Archivo Black"/>
            </a:endParaRPr>
          </a:p>
        </p:txBody>
      </p:sp>
      <p:sp>
        <p:nvSpPr>
          <p:cNvPr id="141" name="Google Shape;141;p8"/>
          <p:cNvSpPr txBox="1"/>
          <p:nvPr/>
        </p:nvSpPr>
        <p:spPr>
          <a:xfrm>
            <a:off x="11345226" y="5336741"/>
            <a:ext cx="59142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Air Quality Sensor Hazardous Gas Detection Module for Arduino</a:t>
            </a:r>
            <a:endParaRPr/>
          </a:p>
        </p:txBody>
      </p:sp>
      <p:sp>
        <p:nvSpPr>
          <p:cNvPr id="142" name="Google Shape;142;p8"/>
          <p:cNvSpPr txBox="1"/>
          <p:nvPr/>
        </p:nvSpPr>
        <p:spPr>
          <a:xfrm>
            <a:off x="11345226" y="3020158"/>
            <a:ext cx="59142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A small LCD screen module for Arduino</a:t>
            </a:r>
            <a:endParaRPr/>
          </a:p>
        </p:txBody>
      </p:sp>
      <p:sp>
        <p:nvSpPr>
          <p:cNvPr id="143" name="Google Shape;143;p8"/>
          <p:cNvSpPr txBox="1"/>
          <p:nvPr/>
        </p:nvSpPr>
        <p:spPr>
          <a:xfrm>
            <a:off x="11345226" y="7867151"/>
            <a:ext cx="59142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Arial"/>
                <a:ea typeface="Arial"/>
                <a:cs typeface="Arial"/>
                <a:sym typeface="Arial"/>
              </a:rPr>
              <a:t>PC 50mm 12V Fan</a:t>
            </a:r>
            <a:endParaRPr/>
          </a:p>
        </p:txBody>
      </p:sp>
      <p:grpSp>
        <p:nvGrpSpPr>
          <p:cNvPr id="144" name="Google Shape;144;p8"/>
          <p:cNvGrpSpPr/>
          <p:nvPr/>
        </p:nvGrpSpPr>
        <p:grpSpPr>
          <a:xfrm>
            <a:off x="4062700" y="2852818"/>
            <a:ext cx="7056512" cy="31"/>
            <a:chOff x="4062700" y="2227406"/>
            <a:chExt cx="7056512" cy="31"/>
          </a:xfrm>
        </p:grpSpPr>
        <p:cxnSp>
          <p:nvCxnSpPr>
            <p:cNvPr id="145" name="Google Shape;145;p8"/>
            <p:cNvCxnSpPr/>
            <p:nvPr/>
          </p:nvCxnSpPr>
          <p:spPr>
            <a:xfrm>
              <a:off x="4062700" y="2227438"/>
              <a:ext cx="5657700" cy="0"/>
            </a:xfrm>
            <a:prstGeom prst="straightConnector1">
              <a:avLst/>
            </a:prstGeom>
            <a:noFill/>
            <a:ln cap="flat" cmpd="sng" w="38100">
              <a:solidFill>
                <a:srgbClr val="FECA25"/>
              </a:solidFill>
              <a:prstDash val="solid"/>
              <a:round/>
              <a:headEnd len="lg" w="lg" type="oval"/>
              <a:tailEnd len="sm" w="sm" type="none"/>
            </a:ln>
          </p:spPr>
        </p:cxnSp>
        <p:cxnSp>
          <p:nvCxnSpPr>
            <p:cNvPr id="146" name="Google Shape;146;p8"/>
            <p:cNvCxnSpPr/>
            <p:nvPr/>
          </p:nvCxnSpPr>
          <p:spPr>
            <a:xfrm>
              <a:off x="9720312" y="2227406"/>
              <a:ext cx="1398900" cy="0"/>
            </a:xfrm>
            <a:prstGeom prst="straightConnector1">
              <a:avLst/>
            </a:prstGeom>
            <a:noFill/>
            <a:ln cap="flat" cmpd="sng" w="38100">
              <a:solidFill>
                <a:srgbClr val="FECA25"/>
              </a:solidFill>
              <a:prstDash val="solid"/>
              <a:round/>
              <a:headEnd len="sm" w="sm" type="none"/>
              <a:tailEnd len="sm" w="sm" type="none"/>
            </a:ln>
          </p:spPr>
        </p:cxnSp>
      </p:grpSp>
      <p:grpSp>
        <p:nvGrpSpPr>
          <p:cNvPr id="147" name="Google Shape;147;p8"/>
          <p:cNvGrpSpPr/>
          <p:nvPr/>
        </p:nvGrpSpPr>
        <p:grpSpPr>
          <a:xfrm>
            <a:off x="6337050" y="3385600"/>
            <a:ext cx="4782162" cy="1764900"/>
            <a:chOff x="6337050" y="2653288"/>
            <a:chExt cx="4782162" cy="1764900"/>
          </a:xfrm>
        </p:grpSpPr>
        <p:cxnSp>
          <p:nvCxnSpPr>
            <p:cNvPr id="148" name="Google Shape;148;p8"/>
            <p:cNvCxnSpPr/>
            <p:nvPr/>
          </p:nvCxnSpPr>
          <p:spPr>
            <a:xfrm>
              <a:off x="6337050" y="2653288"/>
              <a:ext cx="3383400" cy="1764900"/>
            </a:xfrm>
            <a:prstGeom prst="straightConnector1">
              <a:avLst/>
            </a:prstGeom>
            <a:noFill/>
            <a:ln cap="flat" cmpd="sng" w="38100">
              <a:solidFill>
                <a:srgbClr val="FECA25"/>
              </a:solidFill>
              <a:prstDash val="solid"/>
              <a:round/>
              <a:headEnd len="lg" w="lg" type="oval"/>
              <a:tailEnd len="sm" w="sm" type="none"/>
            </a:ln>
          </p:spPr>
        </p:cxnSp>
        <p:cxnSp>
          <p:nvCxnSpPr>
            <p:cNvPr id="149" name="Google Shape;149;p8"/>
            <p:cNvCxnSpPr/>
            <p:nvPr/>
          </p:nvCxnSpPr>
          <p:spPr>
            <a:xfrm>
              <a:off x="9720312" y="4418038"/>
              <a:ext cx="1398900" cy="0"/>
            </a:xfrm>
            <a:prstGeom prst="straightConnector1">
              <a:avLst/>
            </a:prstGeom>
            <a:noFill/>
            <a:ln cap="flat" cmpd="sng" w="38100">
              <a:solidFill>
                <a:srgbClr val="FECA25"/>
              </a:solidFill>
              <a:prstDash val="solid"/>
              <a:round/>
              <a:headEnd len="sm" w="sm" type="none"/>
              <a:tailEnd len="sm" w="sm" type="none"/>
            </a:ln>
          </p:spPr>
        </p:cxnSp>
      </p:grpSp>
      <p:grpSp>
        <p:nvGrpSpPr>
          <p:cNvPr id="150" name="Google Shape;150;p8"/>
          <p:cNvGrpSpPr/>
          <p:nvPr/>
        </p:nvGrpSpPr>
        <p:grpSpPr>
          <a:xfrm>
            <a:off x="8199283" y="7609528"/>
            <a:ext cx="2919929" cy="640528"/>
            <a:chOff x="8199283" y="6627765"/>
            <a:chExt cx="2919929" cy="640528"/>
          </a:xfrm>
        </p:grpSpPr>
        <p:cxnSp>
          <p:nvCxnSpPr>
            <p:cNvPr id="151" name="Google Shape;151;p8"/>
            <p:cNvCxnSpPr/>
            <p:nvPr/>
          </p:nvCxnSpPr>
          <p:spPr>
            <a:xfrm flipH="1" rot="10800000">
              <a:off x="8199283" y="6627793"/>
              <a:ext cx="1521000" cy="640500"/>
            </a:xfrm>
            <a:prstGeom prst="straightConnector1">
              <a:avLst/>
            </a:prstGeom>
            <a:noFill/>
            <a:ln cap="flat" cmpd="sng" w="38100">
              <a:solidFill>
                <a:srgbClr val="FECA25"/>
              </a:solidFill>
              <a:prstDash val="solid"/>
              <a:round/>
              <a:headEnd len="lg" w="lg" type="oval"/>
              <a:tailEnd len="sm" w="sm" type="none"/>
            </a:ln>
          </p:spPr>
        </p:cxnSp>
        <p:cxnSp>
          <p:nvCxnSpPr>
            <p:cNvPr id="152" name="Google Shape;152;p8"/>
            <p:cNvCxnSpPr/>
            <p:nvPr/>
          </p:nvCxnSpPr>
          <p:spPr>
            <a:xfrm>
              <a:off x="9720312" y="6627765"/>
              <a:ext cx="1398900" cy="0"/>
            </a:xfrm>
            <a:prstGeom prst="straightConnector1">
              <a:avLst/>
            </a:prstGeom>
            <a:noFill/>
            <a:ln cap="flat" cmpd="sng" w="38100">
              <a:solidFill>
                <a:srgbClr val="FECA25"/>
              </a:solidFill>
              <a:prstDash val="solid"/>
              <a:round/>
              <a:headEnd len="sm" w="sm" type="none"/>
              <a:tailEnd len="sm" w="sm" type="none"/>
            </a:ln>
          </p:spPr>
        </p:cxnSp>
      </p:grpSp>
      <p:sp>
        <p:nvSpPr>
          <p:cNvPr id="153" name="Google Shape;153;p8"/>
          <p:cNvSpPr txBox="1"/>
          <p:nvPr/>
        </p:nvSpPr>
        <p:spPr>
          <a:xfrm>
            <a:off x="1028700" y="811025"/>
            <a:ext cx="8665500" cy="107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7000">
                <a:solidFill>
                  <a:schemeClr val="dk1"/>
                </a:solidFill>
                <a:latin typeface="Archivo Black"/>
                <a:ea typeface="Archivo Black"/>
                <a:cs typeface="Archivo Black"/>
                <a:sym typeface="Archivo Black"/>
              </a:rPr>
              <a:t>THE SCHEMATIC</a:t>
            </a:r>
            <a:endParaRPr sz="7000">
              <a:solidFill>
                <a:schemeClr val="dk1"/>
              </a:solidFill>
              <a:latin typeface="Archivo Black"/>
              <a:ea typeface="Archivo Black"/>
              <a:cs typeface="Archivo Black"/>
              <a:sym typeface="Archivo Black"/>
            </a:endParaRPr>
          </a:p>
        </p:txBody>
      </p:sp>
      <p:sp>
        <p:nvSpPr>
          <p:cNvPr id="154" name="Google Shape;154;p8"/>
          <p:cNvSpPr txBox="1"/>
          <p:nvPr/>
        </p:nvSpPr>
        <p:spPr>
          <a:xfrm>
            <a:off x="11133875" y="9231825"/>
            <a:ext cx="6336900" cy="307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lang="en-US" sz="2000">
                <a:solidFill>
                  <a:schemeClr val="dk1"/>
                </a:solidFill>
                <a:latin typeface="Archivo Black"/>
                <a:ea typeface="Archivo Black"/>
                <a:cs typeface="Archivo Black"/>
                <a:sym typeface="Archivo Black"/>
              </a:rPr>
              <a:t>Thanks to circuito.io 🥹</a:t>
            </a:r>
            <a:endParaRPr sz="2000">
              <a:solidFill>
                <a:schemeClr val="dk1"/>
              </a:solidFill>
              <a:latin typeface="Archivo Black"/>
              <a:ea typeface="Archivo Black"/>
              <a:cs typeface="Archivo Black"/>
              <a:sym typeface="Archivo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82421"/>
        </a:solidFill>
      </p:bgPr>
    </p:bg>
    <p:spTree>
      <p:nvGrpSpPr>
        <p:cNvPr id="158" name="Shape 158"/>
        <p:cNvGrpSpPr/>
        <p:nvPr/>
      </p:nvGrpSpPr>
      <p:grpSpPr>
        <a:xfrm>
          <a:off x="0" y="0"/>
          <a:ext cx="0" cy="0"/>
          <a:chOff x="0" y="0"/>
          <a:chExt cx="0" cy="0"/>
        </a:xfrm>
      </p:grpSpPr>
      <p:sp>
        <p:nvSpPr>
          <p:cNvPr id="159" name="Google Shape;159;p9"/>
          <p:cNvSpPr/>
          <p:nvPr/>
        </p:nvSpPr>
        <p:spPr>
          <a:xfrm rot="-5374815">
            <a:off x="6274731" y="1046951"/>
            <a:ext cx="3895533" cy="5194044"/>
          </a:xfrm>
          <a:custGeom>
            <a:rect b="b" l="l" r="r" t="t"/>
            <a:pathLst>
              <a:path extrusionOk="0" h="7610116" w="5707587">
                <a:moveTo>
                  <a:pt x="0" y="0"/>
                </a:moveTo>
                <a:lnTo>
                  <a:pt x="5707587" y="0"/>
                </a:lnTo>
                <a:lnTo>
                  <a:pt x="5707587" y="7610116"/>
                </a:lnTo>
                <a:lnTo>
                  <a:pt x="0" y="7610116"/>
                </a:lnTo>
                <a:lnTo>
                  <a:pt x="0" y="0"/>
                </a:lnTo>
                <a:close/>
              </a:path>
            </a:pathLst>
          </a:custGeom>
          <a:blipFill rotWithShape="1">
            <a:blip r:embed="rId3">
              <a:alphaModFix/>
            </a:blip>
            <a:stretch>
              <a:fillRect b="0" l="0" r="0" t="0"/>
            </a:stretch>
          </a:blipFill>
          <a:ln>
            <a:noFill/>
          </a:ln>
        </p:spPr>
      </p:sp>
      <p:sp>
        <p:nvSpPr>
          <p:cNvPr id="160" name="Google Shape;160;p9"/>
          <p:cNvSpPr txBox="1"/>
          <p:nvPr/>
        </p:nvSpPr>
        <p:spPr>
          <a:xfrm>
            <a:off x="1028700" y="469575"/>
            <a:ext cx="8665500" cy="107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7000">
                <a:solidFill>
                  <a:schemeClr val="lt1"/>
                </a:solidFill>
                <a:latin typeface="Archivo Black"/>
                <a:ea typeface="Archivo Black"/>
                <a:cs typeface="Archivo Black"/>
                <a:sym typeface="Archivo Black"/>
              </a:rPr>
              <a:t>THE PROCESS</a:t>
            </a:r>
            <a:endParaRPr sz="7000">
              <a:solidFill>
                <a:schemeClr val="lt1"/>
              </a:solidFill>
              <a:latin typeface="Archivo Black"/>
              <a:ea typeface="Archivo Black"/>
              <a:cs typeface="Archivo Black"/>
              <a:sym typeface="Archivo Black"/>
            </a:endParaRPr>
          </a:p>
        </p:txBody>
      </p:sp>
      <p:pic>
        <p:nvPicPr>
          <p:cNvPr id="161" name="Google Shape;161;p9"/>
          <p:cNvPicPr preferRelativeResize="0"/>
          <p:nvPr/>
        </p:nvPicPr>
        <p:blipFill>
          <a:blip r:embed="rId4">
            <a:alphaModFix/>
          </a:blip>
          <a:stretch>
            <a:fillRect/>
          </a:stretch>
        </p:blipFill>
        <p:spPr>
          <a:xfrm>
            <a:off x="1028700" y="1547175"/>
            <a:ext cx="4248354" cy="8153298"/>
          </a:xfrm>
          <a:prstGeom prst="rect">
            <a:avLst/>
          </a:prstGeom>
          <a:noFill/>
          <a:ln>
            <a:noFill/>
          </a:ln>
        </p:spPr>
      </p:pic>
      <p:pic>
        <p:nvPicPr>
          <p:cNvPr id="162" name="Google Shape;162;p9"/>
          <p:cNvPicPr preferRelativeResize="0"/>
          <p:nvPr/>
        </p:nvPicPr>
        <p:blipFill>
          <a:blip r:embed="rId5">
            <a:alphaModFix/>
          </a:blip>
          <a:stretch>
            <a:fillRect/>
          </a:stretch>
        </p:blipFill>
        <p:spPr>
          <a:xfrm rot="-5400000">
            <a:off x="6248912" y="5225501"/>
            <a:ext cx="3947174" cy="5262874"/>
          </a:xfrm>
          <a:prstGeom prst="rect">
            <a:avLst/>
          </a:prstGeom>
          <a:noFill/>
          <a:ln>
            <a:noFill/>
          </a:ln>
        </p:spPr>
      </p:pic>
      <p:pic>
        <p:nvPicPr>
          <p:cNvPr id="163" name="Google Shape;163;p9"/>
          <p:cNvPicPr preferRelativeResize="0"/>
          <p:nvPr/>
        </p:nvPicPr>
        <p:blipFill rotWithShape="1">
          <a:blip r:embed="rId6">
            <a:alphaModFix/>
          </a:blip>
          <a:srcRect b="9885" l="0" r="9885" t="0"/>
          <a:stretch/>
        </p:blipFill>
        <p:spPr>
          <a:xfrm>
            <a:off x="11167952" y="1677226"/>
            <a:ext cx="6114993" cy="81532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